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3" r:id="rId4"/>
    <p:sldId id="265" r:id="rId5"/>
    <p:sldId id="264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9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69F451-FDAC-4465-9C67-D08D300B110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999F6D97-C784-4B70-AED5-234718213A71}">
      <dgm:prSet phldrT="[Text]"/>
      <dgm:spPr/>
      <dgm:t>
        <a:bodyPr/>
        <a:lstStyle/>
        <a:p>
          <a:r>
            <a:rPr lang="de-DE" b="1" dirty="0" err="1" smtClean="0">
              <a:solidFill>
                <a:schemeClr val="bg1"/>
              </a:solidFill>
            </a:rPr>
            <a:t>OpenMod</a:t>
          </a:r>
          <a:r>
            <a:rPr lang="de-DE" b="1" dirty="0" smtClean="0">
              <a:solidFill>
                <a:schemeClr val="bg1"/>
              </a:solidFill>
            </a:rPr>
            <a:t> Workshop (London)</a:t>
          </a:r>
          <a:endParaRPr lang="de-DE" b="1" dirty="0">
            <a:solidFill>
              <a:schemeClr val="bg1"/>
            </a:solidFill>
          </a:endParaRPr>
        </a:p>
      </dgm:t>
    </dgm:pt>
    <dgm:pt modelId="{22306A39-0BB4-4480-BF3D-FC3EF80F7BEE}" type="parTrans" cxnId="{542B0459-8AEA-44D1-9544-A94D91C3B040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02D51D13-B242-4228-86E2-4B567E764579}" type="sibTrans" cxnId="{542B0459-8AEA-44D1-9544-A94D91C3B040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7D4A49CB-44DC-4FBF-8395-F6CD83C5C8D8}">
      <dgm:prSet phldrT="[Text]" custT="1"/>
      <dgm:spPr/>
      <dgm:t>
        <a:bodyPr/>
        <a:lstStyle/>
        <a:p>
          <a:r>
            <a:rPr lang="en-GB" sz="2000" noProof="0" smtClean="0">
              <a:solidFill>
                <a:schemeClr val="tx1"/>
              </a:solidFill>
            </a:rPr>
            <a:t>Identifying/ collecting modellers needs</a:t>
          </a:r>
          <a:endParaRPr lang="en-GB" sz="2000" noProof="0">
            <a:solidFill>
              <a:schemeClr val="tx1"/>
            </a:solidFill>
          </a:endParaRPr>
        </a:p>
      </dgm:t>
    </dgm:pt>
    <dgm:pt modelId="{5014AA62-0B90-4DCB-ACF1-AEEB61F34EF2}" type="parTrans" cxnId="{FD6729DA-ADD8-418F-9F1C-B409F4E27B25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18FD9CB1-1149-4A59-B6C7-284F2412D3A0}" type="sibTrans" cxnId="{FD6729DA-ADD8-418F-9F1C-B409F4E27B25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52712251-26F5-4845-8AF1-DE9394AA55D8}">
      <dgm:prSet phldrT="[Text]" custT="1"/>
      <dgm:spPr/>
      <dgm:t>
        <a:bodyPr/>
        <a:lstStyle/>
        <a:p>
          <a:r>
            <a:rPr lang="en-GB" sz="2000" noProof="0" dirty="0" smtClean="0">
              <a:solidFill>
                <a:schemeClr val="tx1"/>
              </a:solidFill>
            </a:rPr>
            <a:t>Find interested co-developers</a:t>
          </a:r>
          <a:endParaRPr lang="en-GB" sz="2000" noProof="0" dirty="0">
            <a:solidFill>
              <a:schemeClr val="tx1"/>
            </a:solidFill>
          </a:endParaRPr>
        </a:p>
      </dgm:t>
    </dgm:pt>
    <dgm:pt modelId="{8F76A3D1-FAD9-4C73-8ED6-32DF594A7AAE}" type="parTrans" cxnId="{74E2B508-064B-4678-B1E9-299078233365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E7C5071E-64B9-4490-8649-C59672B374AA}" type="sibTrans" cxnId="{74E2B508-064B-4678-B1E9-299078233365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842B3087-CE43-42E5-AB76-85DB5179700C}">
      <dgm:prSet phldrT="[Text]"/>
      <dgm:spPr/>
      <dgm:t>
        <a:bodyPr/>
        <a:lstStyle/>
        <a:p>
          <a:r>
            <a:rPr lang="de-DE" b="1" dirty="0" smtClean="0">
              <a:solidFill>
                <a:schemeClr val="bg1"/>
              </a:solidFill>
            </a:rPr>
            <a:t>Workshop in Berlin (</a:t>
          </a:r>
          <a:r>
            <a:rPr lang="de-DE" b="1" dirty="0" err="1" smtClean="0">
              <a:solidFill>
                <a:schemeClr val="bg1"/>
              </a:solidFill>
            </a:rPr>
            <a:t>Oct</a:t>
          </a:r>
          <a:r>
            <a:rPr lang="de-DE" b="1" dirty="0" smtClean="0">
              <a:solidFill>
                <a:schemeClr val="bg1"/>
              </a:solidFill>
            </a:rPr>
            <a:t>. 2015)</a:t>
          </a:r>
          <a:endParaRPr lang="de-DE" b="1" dirty="0">
            <a:solidFill>
              <a:schemeClr val="bg1"/>
            </a:solidFill>
          </a:endParaRPr>
        </a:p>
      </dgm:t>
    </dgm:pt>
    <dgm:pt modelId="{504E11DC-DD68-4C5A-81E4-AD60B1C0880A}" type="parTrans" cxnId="{ABC5A10A-63E2-4C88-A0DF-8BE4B8EBEB10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302CE51D-D390-4A23-86EF-B0295AE04A83}" type="sibTrans" cxnId="{ABC5A10A-63E2-4C88-A0DF-8BE4B8EBEB10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9B88DFBA-E8C0-4368-A66C-F0F5CD8D3079}">
      <dgm:prSet phldrT="[Text]"/>
      <dgm:spPr/>
      <dgm:t>
        <a:bodyPr/>
        <a:lstStyle/>
        <a:p>
          <a:r>
            <a:rPr lang="en-GB" noProof="0" smtClean="0">
              <a:solidFill>
                <a:schemeClr val="tx1"/>
              </a:solidFill>
            </a:rPr>
            <a:t>Present concept based on given needs</a:t>
          </a:r>
          <a:endParaRPr lang="en-GB" noProof="0">
            <a:solidFill>
              <a:schemeClr val="tx1"/>
            </a:solidFill>
          </a:endParaRPr>
        </a:p>
      </dgm:t>
    </dgm:pt>
    <dgm:pt modelId="{D229DFFF-5062-4276-A322-7BFB72A2484D}" type="parTrans" cxnId="{CD222F5B-2DA0-4A35-9065-D81755295557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10C2581A-1F17-4AB1-BD0F-FEE384B81F26}" type="sibTrans" cxnId="{CD222F5B-2DA0-4A35-9065-D81755295557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1755E89A-7D26-4068-A762-8AFD37C96294}">
      <dgm:prSet phldrT="[Text]"/>
      <dgm:spPr/>
      <dgm:t>
        <a:bodyPr/>
        <a:lstStyle/>
        <a:p>
          <a:r>
            <a:rPr lang="en-GB" noProof="0" dirty="0" smtClean="0">
              <a:solidFill>
                <a:schemeClr val="tx1"/>
              </a:solidFill>
            </a:rPr>
            <a:t>Discuss concept and adjust</a:t>
          </a:r>
          <a:endParaRPr lang="en-GB" noProof="0" dirty="0">
            <a:solidFill>
              <a:schemeClr val="tx1"/>
            </a:solidFill>
          </a:endParaRPr>
        </a:p>
      </dgm:t>
    </dgm:pt>
    <dgm:pt modelId="{4B6FD4F6-9234-4E03-B4D0-C2DEEE00FA17}" type="parTrans" cxnId="{4052FC42-13EF-49A7-A8F2-D31355070A27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4EB00AE3-E77B-41B9-8DB6-3147AB07A7D5}" type="sibTrans" cxnId="{4052FC42-13EF-49A7-A8F2-D31355070A27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0F068D3C-A87F-46A2-8A07-26A8437BF4DB}">
      <dgm:prSet phldrT="[Text]"/>
      <dgm:spPr/>
      <dgm:t>
        <a:bodyPr/>
        <a:lstStyle/>
        <a:p>
          <a:r>
            <a:rPr lang="de-DE" b="1" dirty="0" smtClean="0">
              <a:solidFill>
                <a:schemeClr val="bg1"/>
              </a:solidFill>
            </a:rPr>
            <a:t>Implementation</a:t>
          </a:r>
          <a:endParaRPr lang="de-DE" b="1" dirty="0">
            <a:solidFill>
              <a:schemeClr val="bg1"/>
            </a:solidFill>
          </a:endParaRPr>
        </a:p>
      </dgm:t>
    </dgm:pt>
    <dgm:pt modelId="{D914270C-1FAA-49B6-8321-039185E598D5}" type="parTrans" cxnId="{F496DEAD-FEF6-4F8D-893E-F90FB9D7824B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BE9FE724-E605-4D2C-A0E3-513907F81488}" type="sibTrans" cxnId="{F496DEAD-FEF6-4F8D-893E-F90FB9D7824B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477FA94A-76BA-4687-B35B-FCE9D7812058}">
      <dgm:prSet phldrT="[Text]"/>
      <dgm:spPr/>
      <dgm:t>
        <a:bodyPr/>
        <a:lstStyle/>
        <a:p>
          <a:r>
            <a:rPr lang="en-GB" noProof="0" smtClean="0">
              <a:solidFill>
                <a:schemeClr val="tx1"/>
              </a:solidFill>
            </a:rPr>
            <a:t>First internal version at begin of 2016</a:t>
          </a:r>
          <a:endParaRPr lang="en-GB" noProof="0">
            <a:solidFill>
              <a:schemeClr val="tx1"/>
            </a:solidFill>
          </a:endParaRPr>
        </a:p>
      </dgm:t>
    </dgm:pt>
    <dgm:pt modelId="{D1ACC31D-8984-455D-BAC1-074A54D96517}" type="parTrans" cxnId="{09DDD36A-A203-4B51-A47C-AF61FA5EB790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9175C5AA-2BB4-4C98-8730-813052479C0E}" type="sibTrans" cxnId="{09DDD36A-A203-4B51-A47C-AF61FA5EB790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F05826BB-58A6-4E35-A87D-76B9766370B3}">
      <dgm:prSet phldrT="[Text]"/>
      <dgm:spPr/>
      <dgm:t>
        <a:bodyPr/>
        <a:lstStyle/>
        <a:p>
          <a:r>
            <a:rPr lang="en-GB" noProof="0" dirty="0" smtClean="0">
              <a:solidFill>
                <a:schemeClr val="tx1"/>
              </a:solidFill>
            </a:rPr>
            <a:t>Release in April/May 2016</a:t>
          </a:r>
          <a:endParaRPr lang="en-GB" noProof="0" dirty="0">
            <a:solidFill>
              <a:schemeClr val="tx1"/>
            </a:solidFill>
          </a:endParaRPr>
        </a:p>
      </dgm:t>
    </dgm:pt>
    <dgm:pt modelId="{032498E9-3884-4B71-89DE-430D55BFA5E3}" type="parTrans" cxnId="{66F58EA0-680B-4C21-B24A-3CB83E6E11E5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EE55E649-EB9C-4E52-A12F-B4DFF1C9B9A8}" type="sibTrans" cxnId="{66F58EA0-680B-4C21-B24A-3CB83E6E11E5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FAC9B26A-D424-4347-8A14-6F47C00CE656}">
      <dgm:prSet phldrT="[Text]"/>
      <dgm:spPr/>
      <dgm:t>
        <a:bodyPr/>
        <a:lstStyle/>
        <a:p>
          <a:r>
            <a:rPr lang="en-GB" noProof="0" dirty="0" smtClean="0">
              <a:solidFill>
                <a:schemeClr val="tx1"/>
              </a:solidFill>
            </a:rPr>
            <a:t>Implementation of </a:t>
          </a:r>
          <a:r>
            <a:rPr lang="en-GB" i="1" noProof="0" dirty="0" err="1" smtClean="0">
              <a:solidFill>
                <a:schemeClr val="tx1"/>
              </a:solidFill>
            </a:rPr>
            <a:t>OpenEnergy</a:t>
          </a:r>
          <a:r>
            <a:rPr lang="en-GB" i="0" noProof="0" dirty="0" smtClean="0">
              <a:solidFill>
                <a:schemeClr val="tx1"/>
              </a:solidFill>
            </a:rPr>
            <a:t> Platform based on</a:t>
          </a:r>
          <a:r>
            <a:rPr lang="en-GB" noProof="0" dirty="0" smtClean="0">
              <a:solidFill>
                <a:schemeClr val="tx1"/>
              </a:solidFill>
            </a:rPr>
            <a:t> concept</a:t>
          </a:r>
          <a:endParaRPr lang="en-GB" noProof="0" dirty="0">
            <a:solidFill>
              <a:schemeClr val="tx1"/>
            </a:solidFill>
          </a:endParaRPr>
        </a:p>
      </dgm:t>
    </dgm:pt>
    <dgm:pt modelId="{5BBAD3C1-13AC-4FCB-823F-9BBBF05CB8C6}" type="parTrans" cxnId="{CF133FF2-93BF-4531-B6D0-197B1204F749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C0A04A98-F5C9-4699-9856-E692FFF05C57}" type="sibTrans" cxnId="{CF133FF2-93BF-4531-B6D0-197B1204F749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81AC48EC-8B18-4099-9D7A-6DB06D26BBDB}" type="pres">
      <dgm:prSet presAssocID="{4D69F451-FDAC-4465-9C67-D08D300B110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D6E6A731-29FB-4787-B33B-AFC56E834D15}" type="pres">
      <dgm:prSet presAssocID="{999F6D97-C784-4B70-AED5-234718213A71}" presName="composite" presStyleCnt="0"/>
      <dgm:spPr/>
    </dgm:pt>
    <dgm:pt modelId="{D24AA6DA-58E6-49B3-A292-2881A914D21A}" type="pres">
      <dgm:prSet presAssocID="{999F6D97-C784-4B70-AED5-234718213A7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7F82631-7F50-4378-AEB8-96C9CA1CCA19}" type="pres">
      <dgm:prSet presAssocID="{999F6D97-C784-4B70-AED5-234718213A71}" presName="descendantText" presStyleLbl="alignAcc1" presStyleIdx="0" presStyleCnt="3" custScaleY="1000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1C275C0-9EB5-4D13-80E0-4177F871CAE6}" type="pres">
      <dgm:prSet presAssocID="{02D51D13-B242-4228-86E2-4B567E764579}" presName="sp" presStyleCnt="0"/>
      <dgm:spPr/>
    </dgm:pt>
    <dgm:pt modelId="{781A5C42-C493-490E-A0EC-D20629154529}" type="pres">
      <dgm:prSet presAssocID="{842B3087-CE43-42E5-AB76-85DB5179700C}" presName="composite" presStyleCnt="0"/>
      <dgm:spPr/>
    </dgm:pt>
    <dgm:pt modelId="{98C3C318-20D9-4627-965E-BE1AA7FFF776}" type="pres">
      <dgm:prSet presAssocID="{842B3087-CE43-42E5-AB76-85DB5179700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E508FC1-A107-47DC-A99C-21474D8AADF9}" type="pres">
      <dgm:prSet presAssocID="{842B3087-CE43-42E5-AB76-85DB5179700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7863532-B497-42FB-AAF3-3AC04E529FC3}" type="pres">
      <dgm:prSet presAssocID="{302CE51D-D390-4A23-86EF-B0295AE04A83}" presName="sp" presStyleCnt="0"/>
      <dgm:spPr/>
    </dgm:pt>
    <dgm:pt modelId="{ED5B5C39-BDEF-483F-9495-5662BD35525E}" type="pres">
      <dgm:prSet presAssocID="{0F068D3C-A87F-46A2-8A07-26A8437BF4DB}" presName="composite" presStyleCnt="0"/>
      <dgm:spPr/>
    </dgm:pt>
    <dgm:pt modelId="{D3BD0C60-173E-43D2-8E56-86A8C423CD86}" type="pres">
      <dgm:prSet presAssocID="{0F068D3C-A87F-46A2-8A07-26A8437BF4D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B704182-5C1D-49F2-A593-B3A6BD46B016}" type="pres">
      <dgm:prSet presAssocID="{0F068D3C-A87F-46A2-8A07-26A8437BF4D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6769E07A-E0F3-4064-A29F-091F4061E87C}" type="presOf" srcId="{7D4A49CB-44DC-4FBF-8395-F6CD83C5C8D8}" destId="{17F82631-7F50-4378-AEB8-96C9CA1CCA19}" srcOrd="0" destOrd="0" presId="urn:microsoft.com/office/officeart/2005/8/layout/chevron2"/>
    <dgm:cxn modelId="{3DE31F4B-A184-4EC5-A60B-1BA8D8026C0E}" type="presOf" srcId="{999F6D97-C784-4B70-AED5-234718213A71}" destId="{D24AA6DA-58E6-49B3-A292-2881A914D21A}" srcOrd="0" destOrd="0" presId="urn:microsoft.com/office/officeart/2005/8/layout/chevron2"/>
    <dgm:cxn modelId="{DF996F97-EFAE-4FC8-874D-FCEC8258E7F8}" type="presOf" srcId="{477FA94A-76BA-4687-B35B-FCE9D7812058}" destId="{9B704182-5C1D-49F2-A593-B3A6BD46B016}" srcOrd="0" destOrd="1" presId="urn:microsoft.com/office/officeart/2005/8/layout/chevron2"/>
    <dgm:cxn modelId="{FCA46009-377C-4A9B-A80E-AACDE4230663}" type="presOf" srcId="{FAC9B26A-D424-4347-8A14-6F47C00CE656}" destId="{9B704182-5C1D-49F2-A593-B3A6BD46B016}" srcOrd="0" destOrd="0" presId="urn:microsoft.com/office/officeart/2005/8/layout/chevron2"/>
    <dgm:cxn modelId="{4C2CCF50-C79E-4DCF-B8FA-8ABACA129069}" type="presOf" srcId="{9B88DFBA-E8C0-4368-A66C-F0F5CD8D3079}" destId="{AE508FC1-A107-47DC-A99C-21474D8AADF9}" srcOrd="0" destOrd="0" presId="urn:microsoft.com/office/officeart/2005/8/layout/chevron2"/>
    <dgm:cxn modelId="{74E2B508-064B-4678-B1E9-299078233365}" srcId="{999F6D97-C784-4B70-AED5-234718213A71}" destId="{52712251-26F5-4845-8AF1-DE9394AA55D8}" srcOrd="1" destOrd="0" parTransId="{8F76A3D1-FAD9-4C73-8ED6-32DF594A7AAE}" sibTransId="{E7C5071E-64B9-4490-8649-C59672B374AA}"/>
    <dgm:cxn modelId="{F496DEAD-FEF6-4F8D-893E-F90FB9D7824B}" srcId="{4D69F451-FDAC-4465-9C67-D08D300B1101}" destId="{0F068D3C-A87F-46A2-8A07-26A8437BF4DB}" srcOrd="2" destOrd="0" parTransId="{D914270C-1FAA-49B6-8321-039185E598D5}" sibTransId="{BE9FE724-E605-4D2C-A0E3-513907F81488}"/>
    <dgm:cxn modelId="{542B0459-8AEA-44D1-9544-A94D91C3B040}" srcId="{4D69F451-FDAC-4465-9C67-D08D300B1101}" destId="{999F6D97-C784-4B70-AED5-234718213A71}" srcOrd="0" destOrd="0" parTransId="{22306A39-0BB4-4480-BF3D-FC3EF80F7BEE}" sibTransId="{02D51D13-B242-4228-86E2-4B567E764579}"/>
    <dgm:cxn modelId="{ABC5A10A-63E2-4C88-A0DF-8BE4B8EBEB10}" srcId="{4D69F451-FDAC-4465-9C67-D08D300B1101}" destId="{842B3087-CE43-42E5-AB76-85DB5179700C}" srcOrd="1" destOrd="0" parTransId="{504E11DC-DD68-4C5A-81E4-AD60B1C0880A}" sibTransId="{302CE51D-D390-4A23-86EF-B0295AE04A83}"/>
    <dgm:cxn modelId="{09DDD36A-A203-4B51-A47C-AF61FA5EB790}" srcId="{0F068D3C-A87F-46A2-8A07-26A8437BF4DB}" destId="{477FA94A-76BA-4687-B35B-FCE9D7812058}" srcOrd="1" destOrd="0" parTransId="{D1ACC31D-8984-455D-BAC1-074A54D96517}" sibTransId="{9175C5AA-2BB4-4C98-8730-813052479C0E}"/>
    <dgm:cxn modelId="{4052FC42-13EF-49A7-A8F2-D31355070A27}" srcId="{842B3087-CE43-42E5-AB76-85DB5179700C}" destId="{1755E89A-7D26-4068-A762-8AFD37C96294}" srcOrd="1" destOrd="0" parTransId="{4B6FD4F6-9234-4E03-B4D0-C2DEEE00FA17}" sibTransId="{4EB00AE3-E77B-41B9-8DB6-3147AB07A7D5}"/>
    <dgm:cxn modelId="{14EC22A9-B6BF-4F19-A587-1B271678F50D}" type="presOf" srcId="{4D69F451-FDAC-4465-9C67-D08D300B1101}" destId="{81AC48EC-8B18-4099-9D7A-6DB06D26BBDB}" srcOrd="0" destOrd="0" presId="urn:microsoft.com/office/officeart/2005/8/layout/chevron2"/>
    <dgm:cxn modelId="{14E4848C-B62B-4234-AE12-94D48E2C51F7}" type="presOf" srcId="{52712251-26F5-4845-8AF1-DE9394AA55D8}" destId="{17F82631-7F50-4378-AEB8-96C9CA1CCA19}" srcOrd="0" destOrd="1" presId="urn:microsoft.com/office/officeart/2005/8/layout/chevron2"/>
    <dgm:cxn modelId="{8BCE62A7-631E-4D93-AEC2-5D011E5CC5A9}" type="presOf" srcId="{F05826BB-58A6-4E35-A87D-76B9766370B3}" destId="{9B704182-5C1D-49F2-A593-B3A6BD46B016}" srcOrd="0" destOrd="2" presId="urn:microsoft.com/office/officeart/2005/8/layout/chevron2"/>
    <dgm:cxn modelId="{FD6729DA-ADD8-418F-9F1C-B409F4E27B25}" srcId="{999F6D97-C784-4B70-AED5-234718213A71}" destId="{7D4A49CB-44DC-4FBF-8395-F6CD83C5C8D8}" srcOrd="0" destOrd="0" parTransId="{5014AA62-0B90-4DCB-ACF1-AEEB61F34EF2}" sibTransId="{18FD9CB1-1149-4A59-B6C7-284F2412D3A0}"/>
    <dgm:cxn modelId="{C1B0354B-E8C4-4ABE-81B1-109BE39354C0}" type="presOf" srcId="{1755E89A-7D26-4068-A762-8AFD37C96294}" destId="{AE508FC1-A107-47DC-A99C-21474D8AADF9}" srcOrd="0" destOrd="1" presId="urn:microsoft.com/office/officeart/2005/8/layout/chevron2"/>
    <dgm:cxn modelId="{B17D7CD1-6912-4134-92D0-85B82593AA13}" type="presOf" srcId="{842B3087-CE43-42E5-AB76-85DB5179700C}" destId="{98C3C318-20D9-4627-965E-BE1AA7FFF776}" srcOrd="0" destOrd="0" presId="urn:microsoft.com/office/officeart/2005/8/layout/chevron2"/>
    <dgm:cxn modelId="{FDC4F607-5A2C-41ED-A09F-0DE2F8032B42}" type="presOf" srcId="{0F068D3C-A87F-46A2-8A07-26A8437BF4DB}" destId="{D3BD0C60-173E-43D2-8E56-86A8C423CD86}" srcOrd="0" destOrd="0" presId="urn:microsoft.com/office/officeart/2005/8/layout/chevron2"/>
    <dgm:cxn modelId="{66F58EA0-680B-4C21-B24A-3CB83E6E11E5}" srcId="{0F068D3C-A87F-46A2-8A07-26A8437BF4DB}" destId="{F05826BB-58A6-4E35-A87D-76B9766370B3}" srcOrd="2" destOrd="0" parTransId="{032498E9-3884-4B71-89DE-430D55BFA5E3}" sibTransId="{EE55E649-EB9C-4E52-A12F-B4DFF1C9B9A8}"/>
    <dgm:cxn modelId="{CD222F5B-2DA0-4A35-9065-D81755295557}" srcId="{842B3087-CE43-42E5-AB76-85DB5179700C}" destId="{9B88DFBA-E8C0-4368-A66C-F0F5CD8D3079}" srcOrd="0" destOrd="0" parTransId="{D229DFFF-5062-4276-A322-7BFB72A2484D}" sibTransId="{10C2581A-1F17-4AB1-BD0F-FEE384B81F26}"/>
    <dgm:cxn modelId="{CF133FF2-93BF-4531-B6D0-197B1204F749}" srcId="{0F068D3C-A87F-46A2-8A07-26A8437BF4DB}" destId="{FAC9B26A-D424-4347-8A14-6F47C00CE656}" srcOrd="0" destOrd="0" parTransId="{5BBAD3C1-13AC-4FCB-823F-9BBBF05CB8C6}" sibTransId="{C0A04A98-F5C9-4699-9856-E692FFF05C57}"/>
    <dgm:cxn modelId="{4AA0CBDC-9179-4D60-849D-D47B5D7DBDD3}" type="presParOf" srcId="{81AC48EC-8B18-4099-9D7A-6DB06D26BBDB}" destId="{D6E6A731-29FB-4787-B33B-AFC56E834D15}" srcOrd="0" destOrd="0" presId="urn:microsoft.com/office/officeart/2005/8/layout/chevron2"/>
    <dgm:cxn modelId="{62028057-47B4-4368-A8A6-06AE8D1F39A8}" type="presParOf" srcId="{D6E6A731-29FB-4787-B33B-AFC56E834D15}" destId="{D24AA6DA-58E6-49B3-A292-2881A914D21A}" srcOrd="0" destOrd="0" presId="urn:microsoft.com/office/officeart/2005/8/layout/chevron2"/>
    <dgm:cxn modelId="{58ABB60A-4592-4F5B-9755-D78DAAA66419}" type="presParOf" srcId="{D6E6A731-29FB-4787-B33B-AFC56E834D15}" destId="{17F82631-7F50-4378-AEB8-96C9CA1CCA19}" srcOrd="1" destOrd="0" presId="urn:microsoft.com/office/officeart/2005/8/layout/chevron2"/>
    <dgm:cxn modelId="{9A2C2FA6-5A76-4605-971E-D4DF104092D8}" type="presParOf" srcId="{81AC48EC-8B18-4099-9D7A-6DB06D26BBDB}" destId="{71C275C0-9EB5-4D13-80E0-4177F871CAE6}" srcOrd="1" destOrd="0" presId="urn:microsoft.com/office/officeart/2005/8/layout/chevron2"/>
    <dgm:cxn modelId="{BE7F5D0B-2EDD-4D8C-AE77-12575449CC46}" type="presParOf" srcId="{81AC48EC-8B18-4099-9D7A-6DB06D26BBDB}" destId="{781A5C42-C493-490E-A0EC-D20629154529}" srcOrd="2" destOrd="0" presId="urn:microsoft.com/office/officeart/2005/8/layout/chevron2"/>
    <dgm:cxn modelId="{C78C5ACC-46C5-41ED-864B-AD18EE2A9142}" type="presParOf" srcId="{781A5C42-C493-490E-A0EC-D20629154529}" destId="{98C3C318-20D9-4627-965E-BE1AA7FFF776}" srcOrd="0" destOrd="0" presId="urn:microsoft.com/office/officeart/2005/8/layout/chevron2"/>
    <dgm:cxn modelId="{B54FC208-DC4E-4607-BAD6-6FE747404E7A}" type="presParOf" srcId="{781A5C42-C493-490E-A0EC-D20629154529}" destId="{AE508FC1-A107-47DC-A99C-21474D8AADF9}" srcOrd="1" destOrd="0" presId="urn:microsoft.com/office/officeart/2005/8/layout/chevron2"/>
    <dgm:cxn modelId="{7D5FDD88-C667-4891-8AE1-DEF49FB6071D}" type="presParOf" srcId="{81AC48EC-8B18-4099-9D7A-6DB06D26BBDB}" destId="{67863532-B497-42FB-AAF3-3AC04E529FC3}" srcOrd="3" destOrd="0" presId="urn:microsoft.com/office/officeart/2005/8/layout/chevron2"/>
    <dgm:cxn modelId="{F11D1A1F-5EF6-412E-B1B9-9615C207E9B9}" type="presParOf" srcId="{81AC48EC-8B18-4099-9D7A-6DB06D26BBDB}" destId="{ED5B5C39-BDEF-483F-9495-5662BD35525E}" srcOrd="4" destOrd="0" presId="urn:microsoft.com/office/officeart/2005/8/layout/chevron2"/>
    <dgm:cxn modelId="{2933AA1B-24DD-41FC-825B-BDEB8B621FDE}" type="presParOf" srcId="{ED5B5C39-BDEF-483F-9495-5662BD35525E}" destId="{D3BD0C60-173E-43D2-8E56-86A8C423CD86}" srcOrd="0" destOrd="0" presId="urn:microsoft.com/office/officeart/2005/8/layout/chevron2"/>
    <dgm:cxn modelId="{C895307D-EDF1-4F00-856C-67040E35905F}" type="presParOf" srcId="{ED5B5C39-BDEF-483F-9495-5662BD35525E}" destId="{9B704182-5C1D-49F2-A593-B3A6BD46B01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4AA6DA-58E6-49B3-A292-2881A914D21A}">
      <dsp:nvSpPr>
        <dsp:cNvPr id="0" name=""/>
        <dsp:cNvSpPr/>
      </dsp:nvSpPr>
      <dsp:spPr>
        <a:xfrm rot="5400000">
          <a:off x="-254766" y="256782"/>
          <a:ext cx="1698440" cy="11889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b="1" kern="1200" dirty="0" err="1" smtClean="0">
              <a:solidFill>
                <a:schemeClr val="bg1"/>
              </a:solidFill>
            </a:rPr>
            <a:t>OpenMod</a:t>
          </a:r>
          <a:r>
            <a:rPr lang="de-DE" sz="1100" b="1" kern="1200" dirty="0" smtClean="0">
              <a:solidFill>
                <a:schemeClr val="bg1"/>
              </a:solidFill>
            </a:rPr>
            <a:t> Workshop (London)</a:t>
          </a:r>
          <a:endParaRPr lang="de-DE" sz="1100" b="1" kern="1200" dirty="0">
            <a:solidFill>
              <a:schemeClr val="bg1"/>
            </a:solidFill>
          </a:endParaRPr>
        </a:p>
      </dsp:txBody>
      <dsp:txXfrm rot="-5400000">
        <a:off x="0" y="596470"/>
        <a:ext cx="1188908" cy="509532"/>
      </dsp:txXfrm>
    </dsp:sp>
    <dsp:sp modelId="{17F82631-7F50-4378-AEB8-96C9CA1CCA19}">
      <dsp:nvSpPr>
        <dsp:cNvPr id="0" name=""/>
        <dsp:cNvSpPr/>
      </dsp:nvSpPr>
      <dsp:spPr>
        <a:xfrm rot="5400000">
          <a:off x="4157261" y="-2966336"/>
          <a:ext cx="1103986" cy="70406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noProof="0" smtClean="0">
              <a:solidFill>
                <a:schemeClr val="tx1"/>
              </a:solidFill>
            </a:rPr>
            <a:t>Identifying/ collecting modellers needs</a:t>
          </a:r>
          <a:endParaRPr lang="en-GB" sz="2000" kern="1200" noProof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noProof="0" dirty="0" smtClean="0">
              <a:solidFill>
                <a:schemeClr val="tx1"/>
              </a:solidFill>
            </a:rPr>
            <a:t>Find interested co-developers</a:t>
          </a:r>
          <a:endParaRPr lang="en-GB" sz="2000" kern="1200" noProof="0" dirty="0">
            <a:solidFill>
              <a:schemeClr val="tx1"/>
            </a:solidFill>
          </a:endParaRPr>
        </a:p>
      </dsp:txBody>
      <dsp:txXfrm rot="-5400000">
        <a:off x="1188909" y="55908"/>
        <a:ext cx="6986799" cy="996202"/>
      </dsp:txXfrm>
    </dsp:sp>
    <dsp:sp modelId="{98C3C318-20D9-4627-965E-BE1AA7FFF776}">
      <dsp:nvSpPr>
        <dsp:cNvPr id="0" name=""/>
        <dsp:cNvSpPr/>
      </dsp:nvSpPr>
      <dsp:spPr>
        <a:xfrm rot="5400000">
          <a:off x="-254766" y="1762189"/>
          <a:ext cx="1698440" cy="11889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b="1" kern="1200" dirty="0" smtClean="0">
              <a:solidFill>
                <a:schemeClr val="bg1"/>
              </a:solidFill>
            </a:rPr>
            <a:t>Workshop in Berlin (</a:t>
          </a:r>
          <a:r>
            <a:rPr lang="de-DE" sz="1100" b="1" kern="1200" dirty="0" err="1" smtClean="0">
              <a:solidFill>
                <a:schemeClr val="bg1"/>
              </a:solidFill>
            </a:rPr>
            <a:t>Oct</a:t>
          </a:r>
          <a:r>
            <a:rPr lang="de-DE" sz="1100" b="1" kern="1200" dirty="0" smtClean="0">
              <a:solidFill>
                <a:schemeClr val="bg1"/>
              </a:solidFill>
            </a:rPr>
            <a:t>. 2015)</a:t>
          </a:r>
          <a:endParaRPr lang="de-DE" sz="1100" b="1" kern="1200" dirty="0">
            <a:solidFill>
              <a:schemeClr val="bg1"/>
            </a:solidFill>
          </a:endParaRPr>
        </a:p>
      </dsp:txBody>
      <dsp:txXfrm rot="-5400000">
        <a:off x="0" y="2101877"/>
        <a:ext cx="1188908" cy="509532"/>
      </dsp:txXfrm>
    </dsp:sp>
    <dsp:sp modelId="{AE508FC1-A107-47DC-A99C-21474D8AADF9}">
      <dsp:nvSpPr>
        <dsp:cNvPr id="0" name=""/>
        <dsp:cNvSpPr/>
      </dsp:nvSpPr>
      <dsp:spPr>
        <a:xfrm rot="5400000">
          <a:off x="4157261" y="-1460928"/>
          <a:ext cx="1103986" cy="70406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noProof="0" smtClean="0">
              <a:solidFill>
                <a:schemeClr val="tx1"/>
              </a:solidFill>
            </a:rPr>
            <a:t>Present concept based on given needs</a:t>
          </a:r>
          <a:endParaRPr lang="en-GB" sz="2000" kern="1200" noProof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noProof="0" dirty="0" smtClean="0">
              <a:solidFill>
                <a:schemeClr val="tx1"/>
              </a:solidFill>
            </a:rPr>
            <a:t>Discuss concept and adjust</a:t>
          </a:r>
          <a:endParaRPr lang="en-GB" sz="2000" kern="1200" noProof="0" dirty="0">
            <a:solidFill>
              <a:schemeClr val="tx1"/>
            </a:solidFill>
          </a:endParaRPr>
        </a:p>
      </dsp:txBody>
      <dsp:txXfrm rot="-5400000">
        <a:off x="1188909" y="1561316"/>
        <a:ext cx="6986799" cy="996202"/>
      </dsp:txXfrm>
    </dsp:sp>
    <dsp:sp modelId="{D3BD0C60-173E-43D2-8E56-86A8C423CD86}">
      <dsp:nvSpPr>
        <dsp:cNvPr id="0" name=""/>
        <dsp:cNvSpPr/>
      </dsp:nvSpPr>
      <dsp:spPr>
        <a:xfrm rot="5400000">
          <a:off x="-254766" y="3267597"/>
          <a:ext cx="1698440" cy="11889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b="1" kern="1200" dirty="0" smtClean="0">
              <a:solidFill>
                <a:schemeClr val="bg1"/>
              </a:solidFill>
            </a:rPr>
            <a:t>Implementation</a:t>
          </a:r>
          <a:endParaRPr lang="de-DE" sz="1100" b="1" kern="1200" dirty="0">
            <a:solidFill>
              <a:schemeClr val="bg1"/>
            </a:solidFill>
          </a:endParaRPr>
        </a:p>
      </dsp:txBody>
      <dsp:txXfrm rot="-5400000">
        <a:off x="0" y="3607285"/>
        <a:ext cx="1188908" cy="509532"/>
      </dsp:txXfrm>
    </dsp:sp>
    <dsp:sp modelId="{9B704182-5C1D-49F2-A593-B3A6BD46B016}">
      <dsp:nvSpPr>
        <dsp:cNvPr id="0" name=""/>
        <dsp:cNvSpPr/>
      </dsp:nvSpPr>
      <dsp:spPr>
        <a:xfrm rot="5400000">
          <a:off x="4157261" y="44478"/>
          <a:ext cx="1103986" cy="70406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noProof="0" dirty="0" smtClean="0">
              <a:solidFill>
                <a:schemeClr val="tx1"/>
              </a:solidFill>
            </a:rPr>
            <a:t>Implementation of </a:t>
          </a:r>
          <a:r>
            <a:rPr lang="en-GB" sz="2000" i="1" kern="1200" noProof="0" dirty="0" err="1" smtClean="0">
              <a:solidFill>
                <a:schemeClr val="tx1"/>
              </a:solidFill>
            </a:rPr>
            <a:t>OpenEnergy</a:t>
          </a:r>
          <a:r>
            <a:rPr lang="en-GB" sz="2000" i="0" kern="1200" noProof="0" dirty="0" smtClean="0">
              <a:solidFill>
                <a:schemeClr val="tx1"/>
              </a:solidFill>
            </a:rPr>
            <a:t> Platform based on</a:t>
          </a:r>
          <a:r>
            <a:rPr lang="en-GB" sz="2000" kern="1200" noProof="0" dirty="0" smtClean="0">
              <a:solidFill>
                <a:schemeClr val="tx1"/>
              </a:solidFill>
            </a:rPr>
            <a:t> concept</a:t>
          </a:r>
          <a:endParaRPr lang="en-GB" sz="2000" kern="1200" noProof="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noProof="0" smtClean="0">
              <a:solidFill>
                <a:schemeClr val="tx1"/>
              </a:solidFill>
            </a:rPr>
            <a:t>First internal version at begin of 2016</a:t>
          </a:r>
          <a:endParaRPr lang="en-GB" sz="2000" kern="1200" noProof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noProof="0" dirty="0" smtClean="0">
              <a:solidFill>
                <a:schemeClr val="tx1"/>
              </a:solidFill>
            </a:rPr>
            <a:t>Release in April/May 2016</a:t>
          </a:r>
          <a:endParaRPr lang="en-GB" sz="2000" kern="1200" noProof="0" dirty="0">
            <a:solidFill>
              <a:schemeClr val="tx1"/>
            </a:solidFill>
          </a:endParaRPr>
        </a:p>
      </dsp:txBody>
      <dsp:txXfrm rot="-5400000">
        <a:off x="1188909" y="3066722"/>
        <a:ext cx="6986799" cy="9962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2F0F6-7A64-44FA-8341-EF0F569F7A72}" type="datetimeFigureOut">
              <a:rPr lang="de-DE" smtClean="0"/>
              <a:t>09.09.2015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F73B85-6D7B-41EF-BCCF-D77B6B746A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3234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2A58-F9A6-4D59-90C5-242A178F80F4}" type="datetime1">
              <a:rPr lang="de-DE" smtClean="0"/>
              <a:t>09.09.2015</a:t>
            </a:fld>
            <a:r>
              <a:rPr lang="de-DE" smtClean="0"/>
              <a:t> </a:t>
            </a:r>
            <a:r>
              <a:rPr lang="de-DE" dirty="0" err="1" smtClean="0"/>
              <a:t>öajlnföal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BDC4-E0BA-4928-8D12-C3F8935149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4937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DB01-3996-46F6-B615-B74CB976412A}" type="datetime1">
              <a:rPr lang="de-DE" smtClean="0"/>
              <a:t>09.09.2015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BDC4-E0BA-4928-8D12-C3F8935149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3508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6AE7-4200-4F44-84F9-5022B88D0EE0}" type="datetime1">
              <a:rPr lang="de-DE" smtClean="0"/>
              <a:t>09.09.2015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BDC4-E0BA-4928-8D12-C3F8935149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4368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39D3-FB07-4E8A-8BFD-EDAC4B23F35F}" type="datetime1">
              <a:rPr lang="de-DE" smtClean="0"/>
              <a:t>09.09.2015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50165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BDC4-E0BA-4928-8D12-C3F8935149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7030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D709-759C-4687-9EBA-DE83633A0989}" type="datetime1">
              <a:rPr lang="de-DE" smtClean="0"/>
              <a:t>09.09.2015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BDC4-E0BA-4928-8D12-C3F8935149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857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B2DF-1188-4C5F-845E-56BD2B42BA37}" type="datetime1">
              <a:rPr lang="de-DE" smtClean="0"/>
              <a:t>09.09.2015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BDC4-E0BA-4928-8D12-C3F8935149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4134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BF4D-1BDC-42D6-B30E-2CB14A717883}" type="datetime1">
              <a:rPr lang="de-DE" smtClean="0"/>
              <a:t>09.09.2015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BDC4-E0BA-4928-8D12-C3F8935149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875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F9AA-5D45-4C70-907B-B877AFE14097}" type="datetime1">
              <a:rPr lang="de-DE" smtClean="0"/>
              <a:t>09.09.2015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BDC4-E0BA-4928-8D12-C3F8935149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2974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A2FD3-9EF8-4FA6-8910-C03BD157781B}" type="datetime1">
              <a:rPr lang="de-DE" smtClean="0"/>
              <a:t>09.09.2015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BDC4-E0BA-4928-8D12-C3F8935149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4105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E84D-1558-408D-84C8-C36890D2BDA2}" type="datetime1">
              <a:rPr lang="de-DE" smtClean="0"/>
              <a:t>09.09.2015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BDC4-E0BA-4928-8D12-C3F8935149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7443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5991-E1F0-432F-8A86-8526583B91AA}" type="datetime1">
              <a:rPr lang="de-DE" smtClean="0"/>
              <a:t>09.09.2015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BDC4-E0BA-4928-8D12-C3F8935149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0586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2E149-18D0-4F40-B590-FA00890E6ED6}" type="datetime1">
              <a:rPr lang="de-DE" smtClean="0"/>
              <a:t>09.09.2015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8BDC4-E0BA-4928-8D12-C3F8935149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5113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16000" r="-16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b="1" i="1" dirty="0" err="1" smtClean="0"/>
              <a:t>OpenEnergy</a:t>
            </a:r>
            <a:r>
              <a:rPr lang="en-US" dirty="0" smtClean="0"/>
              <a:t> Platform</a:t>
            </a:r>
            <a:br>
              <a:rPr lang="en-US" dirty="0" smtClean="0"/>
            </a:br>
            <a:r>
              <a:rPr lang="en-US" sz="3100" dirty="0" smtClean="0"/>
              <a:t>Requirements </a:t>
            </a:r>
            <a:r>
              <a:rPr lang="en-US" sz="3100" dirty="0"/>
              <a:t>to an open source platform for cross-institutional work on </a:t>
            </a:r>
            <a:r>
              <a:rPr lang="en-US" sz="3100" dirty="0" smtClean="0"/>
              <a:t>energy system models</a:t>
            </a:r>
            <a:endParaRPr lang="de-DE" sz="3100" dirty="0"/>
          </a:p>
        </p:txBody>
      </p:sp>
    </p:spTree>
    <p:extLst>
      <p:ext uri="{BB962C8B-B14F-4D97-AF65-F5344CB8AC3E}">
        <p14:creationId xmlns:p14="http://schemas.microsoft.com/office/powerpoint/2010/main" val="176772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>Background &amp; </a:t>
            </a:r>
            <a:r>
              <a:rPr lang="en-GB" b="1" dirty="0" smtClean="0"/>
              <a:t>context</a:t>
            </a:r>
            <a:endParaRPr lang="en-GB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GB" sz="2000" u="sng" dirty="0" smtClean="0"/>
              <a:t>Open Source energy models</a:t>
            </a:r>
          </a:p>
          <a:p>
            <a:r>
              <a:rPr lang="en-GB" sz="2000" dirty="0" smtClean="0"/>
              <a:t>Transparency</a:t>
            </a:r>
          </a:p>
          <a:p>
            <a:r>
              <a:rPr lang="en-GB" sz="2000" dirty="0" smtClean="0"/>
              <a:t>Reproducibility</a:t>
            </a:r>
          </a:p>
          <a:p>
            <a:r>
              <a:rPr lang="en-GB" sz="2000" dirty="0" smtClean="0"/>
              <a:t>Can be re-used by third parties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u="sng" dirty="0" smtClean="0"/>
              <a:t>Collaborative modelling</a:t>
            </a:r>
          </a:p>
          <a:p>
            <a:r>
              <a:rPr lang="en-GB" sz="2000" dirty="0" smtClean="0"/>
              <a:t>Clearly defined interfaces &amp; compatible models</a:t>
            </a:r>
          </a:p>
          <a:p>
            <a:r>
              <a:rPr lang="en-GB" sz="2000" dirty="0" smtClean="0"/>
              <a:t>Reduces duplicate work</a:t>
            </a:r>
          </a:p>
          <a:p>
            <a:r>
              <a:rPr lang="en-GB" sz="2000" dirty="0" smtClean="0"/>
              <a:t>Enhances robustness</a:t>
            </a:r>
          </a:p>
          <a:p>
            <a:r>
              <a:rPr lang="en-GB" sz="2000" dirty="0" smtClean="0"/>
              <a:t>Central hub for model code hosting</a:t>
            </a:r>
          </a:p>
          <a:p>
            <a:pPr marL="0" indent="0">
              <a:buNone/>
            </a:pPr>
            <a:endParaRPr lang="en-GB" sz="2000" u="sng" dirty="0" smtClean="0"/>
          </a:p>
          <a:p>
            <a:pPr marL="0" indent="0">
              <a:buNone/>
            </a:pPr>
            <a:r>
              <a:rPr lang="en-GB" sz="2000" u="sng" dirty="0" smtClean="0"/>
              <a:t>First approach: </a:t>
            </a:r>
          </a:p>
          <a:p>
            <a:pPr marL="0" indent="0">
              <a:buNone/>
            </a:pPr>
            <a:r>
              <a:rPr lang="en-GB" sz="2000" i="1" dirty="0" err="1" smtClean="0"/>
              <a:t>oemof</a:t>
            </a:r>
            <a:r>
              <a:rPr lang="en-GB" sz="2000" i="1" dirty="0" smtClean="0"/>
              <a:t>: open energy modelling framework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u="sng" dirty="0" smtClean="0"/>
          </a:p>
          <a:p>
            <a:pPr marL="0" indent="0">
              <a:buNone/>
            </a:pPr>
            <a:r>
              <a:rPr lang="en-GB" sz="2000" u="sng" dirty="0" smtClean="0"/>
              <a:t>Funding by project </a:t>
            </a:r>
            <a:r>
              <a:rPr lang="en-GB" sz="2000" i="1" u="sng" dirty="0" err="1" smtClean="0"/>
              <a:t>open_eGo</a:t>
            </a:r>
            <a:endParaRPr lang="en-GB" sz="2000" u="sng" dirty="0" smtClean="0"/>
          </a:p>
          <a:p>
            <a:r>
              <a:rPr lang="en-GB" sz="2000" dirty="0" smtClean="0"/>
              <a:t>Funded by recently started project </a:t>
            </a:r>
            <a:r>
              <a:rPr lang="en-GB" sz="2000" i="1" dirty="0" err="1" smtClean="0"/>
              <a:t>open_eGo</a:t>
            </a:r>
            <a:endParaRPr lang="en-GB" sz="2000" i="1" dirty="0" smtClean="0"/>
          </a:p>
          <a:p>
            <a:r>
              <a:rPr lang="en-GB" sz="2000" dirty="0" smtClean="0"/>
              <a:t>Coordinated grid expansion planning of transmission and distribution grid</a:t>
            </a:r>
          </a:p>
          <a:p>
            <a:r>
              <a:rPr lang="en-GB" sz="2000" dirty="0" smtClean="0"/>
              <a:t>Based on open source tools</a:t>
            </a:r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512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nhaltsplatzhalter 30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39" y="1801834"/>
            <a:ext cx="7939793" cy="4867526"/>
          </a:xfrm>
          <a:solidFill>
            <a:schemeClr val="tx1"/>
          </a:solidFill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32" y="-27383"/>
            <a:ext cx="8244408" cy="1740486"/>
          </a:xfrm>
          <a:prstGeom prst="rect">
            <a:avLst/>
          </a:prstGeom>
        </p:spPr>
      </p:pic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693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nhaltsplatzhalter 30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39" y="1801834"/>
            <a:ext cx="7939793" cy="4867526"/>
          </a:xfrm>
          <a:solidFill>
            <a:schemeClr val="tx1"/>
          </a:solidFill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32" y="-27383"/>
            <a:ext cx="8244408" cy="1740486"/>
          </a:xfrm>
          <a:prstGeom prst="rect">
            <a:avLst/>
          </a:prstGeom>
        </p:spPr>
      </p:pic>
      <p:sp>
        <p:nvSpPr>
          <p:cNvPr id="4" name="Inhaltsplatzhalter 2"/>
          <p:cNvSpPr txBox="1">
            <a:spLocks/>
          </p:cNvSpPr>
          <p:nvPr/>
        </p:nvSpPr>
        <p:spPr>
          <a:xfrm>
            <a:off x="457200" y="1772816"/>
            <a:ext cx="8229600" cy="4896544"/>
          </a:xfrm>
          <a:prstGeom prst="rect">
            <a:avLst/>
          </a:prstGeom>
          <a:solidFill>
            <a:schemeClr val="bg1">
              <a:alpha val="95000"/>
            </a:schemeClr>
          </a:solidFill>
        </p:spPr>
        <p:txBody>
          <a:bodyPr vert="horz" lIns="91440" tIns="45720" rIns="91440" bIns="45720" numCol="2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2000" u="sng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grpSp>
        <p:nvGrpSpPr>
          <p:cNvPr id="6" name="Gruppieren 5"/>
          <p:cNvGrpSpPr/>
          <p:nvPr/>
        </p:nvGrpSpPr>
        <p:grpSpPr>
          <a:xfrm>
            <a:off x="251520" y="2711822"/>
            <a:ext cx="8712968" cy="2085330"/>
            <a:chOff x="35496" y="1199654"/>
            <a:chExt cx="8712968" cy="2085330"/>
          </a:xfrm>
          <a:solidFill>
            <a:schemeClr val="bg1"/>
          </a:solidFill>
        </p:grpSpPr>
        <p:cxnSp>
          <p:nvCxnSpPr>
            <p:cNvPr id="7" name="Gerade Verbindung mit Pfeil 6"/>
            <p:cNvCxnSpPr/>
            <p:nvPr/>
          </p:nvCxnSpPr>
          <p:spPr>
            <a:xfrm>
              <a:off x="251520" y="2481283"/>
              <a:ext cx="8496944" cy="0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 Verbindung 7"/>
            <p:cNvCxnSpPr>
              <a:stCxn id="9" idx="2"/>
            </p:cNvCxnSpPr>
            <p:nvPr/>
          </p:nvCxnSpPr>
          <p:spPr>
            <a:xfrm>
              <a:off x="935596" y="2276872"/>
              <a:ext cx="0" cy="216024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feld 8"/>
            <p:cNvSpPr txBox="1"/>
            <p:nvPr/>
          </p:nvSpPr>
          <p:spPr>
            <a:xfrm>
              <a:off x="35496" y="1199654"/>
              <a:ext cx="1800200" cy="1077218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 smtClean="0"/>
                <a:t>Power &amp; </a:t>
              </a:r>
              <a:r>
                <a:rPr lang="de-DE" sz="1600" dirty="0" err="1" smtClean="0"/>
                <a:t>heat</a:t>
              </a:r>
              <a:r>
                <a:rPr lang="de-DE" sz="1600" dirty="0" smtClean="0"/>
                <a:t> </a:t>
              </a:r>
              <a:r>
                <a:rPr lang="de-DE" sz="1600" dirty="0" err="1" smtClean="0"/>
                <a:t>dispatch</a:t>
              </a:r>
              <a:r>
                <a:rPr lang="de-DE" sz="1600" dirty="0" smtClean="0"/>
                <a:t> </a:t>
              </a:r>
              <a:r>
                <a:rPr lang="de-DE" sz="1600" dirty="0" err="1" smtClean="0"/>
                <a:t>and</a:t>
              </a:r>
              <a:r>
                <a:rPr lang="de-DE" sz="1600" dirty="0" smtClean="0"/>
                <a:t> </a:t>
              </a:r>
              <a:r>
                <a:rPr lang="de-DE" sz="1600" dirty="0" err="1" smtClean="0"/>
                <a:t>capacity</a:t>
              </a:r>
              <a:r>
                <a:rPr lang="de-DE" sz="1600" dirty="0" smtClean="0"/>
                <a:t> </a:t>
              </a:r>
              <a:r>
                <a:rPr lang="de-DE" sz="1600" dirty="0" err="1" smtClean="0"/>
                <a:t>expansion</a:t>
              </a:r>
              <a:r>
                <a:rPr lang="de-DE" sz="1600" dirty="0" smtClean="0"/>
                <a:t> </a:t>
              </a:r>
              <a:r>
                <a:rPr lang="de-DE" sz="1600" dirty="0" err="1" smtClean="0"/>
                <a:t>model</a:t>
              </a:r>
              <a:endParaRPr lang="de-DE" sz="1600" dirty="0"/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395536" y="2564904"/>
              <a:ext cx="1152128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/>
                <a:t>December 2013</a:t>
              </a:r>
              <a:endParaRPr lang="en-GB" sz="1600" dirty="0"/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1907704" y="2700209"/>
              <a:ext cx="1800200" cy="584775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 smtClean="0"/>
                <a:t>ZNES (Flensburg) </a:t>
              </a:r>
              <a:r>
                <a:rPr lang="de-DE" sz="1600" dirty="0" err="1" smtClean="0"/>
                <a:t>joined</a:t>
              </a:r>
              <a:r>
                <a:rPr lang="de-DE" sz="1600" dirty="0" smtClean="0"/>
                <a:t> </a:t>
              </a:r>
              <a:r>
                <a:rPr lang="de-DE" sz="1600" i="1" dirty="0" err="1" smtClean="0"/>
                <a:t>oemof</a:t>
              </a:r>
              <a:endParaRPr lang="de-DE" sz="1600" i="1" dirty="0" smtClean="0"/>
            </a:p>
          </p:txBody>
        </p:sp>
        <p:cxnSp>
          <p:nvCxnSpPr>
            <p:cNvPr id="12" name="Gerade Verbindung 11"/>
            <p:cNvCxnSpPr>
              <a:endCxn id="11" idx="0"/>
            </p:cNvCxnSpPr>
            <p:nvPr/>
          </p:nvCxnSpPr>
          <p:spPr>
            <a:xfrm>
              <a:off x="2807804" y="2492896"/>
              <a:ext cx="0" cy="207313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feld 12"/>
            <p:cNvSpPr txBox="1"/>
            <p:nvPr/>
          </p:nvSpPr>
          <p:spPr>
            <a:xfrm>
              <a:off x="2231740" y="1800873"/>
              <a:ext cx="1152128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/>
                <a:t>December 2014</a:t>
              </a:r>
              <a:endParaRPr lang="en-GB" sz="1600" dirty="0"/>
            </a:p>
          </p:txBody>
        </p:sp>
        <p:cxnSp>
          <p:nvCxnSpPr>
            <p:cNvPr id="14" name="Gerade Verbindung 13"/>
            <p:cNvCxnSpPr/>
            <p:nvPr/>
          </p:nvCxnSpPr>
          <p:spPr>
            <a:xfrm>
              <a:off x="4824028" y="2204864"/>
              <a:ext cx="0" cy="276419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feld 14"/>
            <p:cNvSpPr txBox="1"/>
            <p:nvPr/>
          </p:nvSpPr>
          <p:spPr>
            <a:xfrm>
              <a:off x="3923928" y="1620089"/>
              <a:ext cx="1800200" cy="584775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 err="1" smtClean="0"/>
                <a:t>Decision</a:t>
              </a:r>
              <a:r>
                <a:rPr lang="de-DE" sz="1600" dirty="0" smtClean="0"/>
                <a:t> </a:t>
              </a:r>
              <a:r>
                <a:rPr lang="de-DE" sz="1600" dirty="0" err="1" smtClean="0"/>
                <a:t>for</a:t>
              </a:r>
              <a:r>
                <a:rPr lang="de-DE" sz="1600" dirty="0" smtClean="0"/>
                <a:t> </a:t>
              </a:r>
              <a:r>
                <a:rPr lang="de-DE" sz="1600" dirty="0" err="1" smtClean="0"/>
                <a:t>refactoring</a:t>
              </a:r>
              <a:r>
                <a:rPr lang="de-DE" sz="1600" dirty="0" smtClean="0"/>
                <a:t> </a:t>
              </a:r>
              <a:r>
                <a:rPr lang="de-DE" sz="1600" dirty="0" err="1" smtClean="0"/>
                <a:t>to</a:t>
              </a:r>
              <a:r>
                <a:rPr lang="de-DE" sz="1600" dirty="0" smtClean="0"/>
                <a:t> </a:t>
              </a:r>
              <a:r>
                <a:rPr lang="de-DE" sz="1600" dirty="0" err="1" smtClean="0"/>
                <a:t>oop</a:t>
              </a:r>
              <a:r>
                <a:rPr lang="de-DE" sz="1600" dirty="0" smtClean="0"/>
                <a:t> </a:t>
              </a:r>
              <a:endParaRPr lang="de-DE" sz="1600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4211960" y="2564904"/>
              <a:ext cx="1152128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/>
                <a:t>Q1 2015</a:t>
              </a:r>
              <a:endParaRPr lang="en-GB" sz="1600" dirty="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6012160" y="2700209"/>
              <a:ext cx="1800200" cy="338554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 err="1" smtClean="0"/>
                <a:t>Planned</a:t>
              </a:r>
              <a:r>
                <a:rPr lang="de-DE" sz="1600" dirty="0" smtClean="0"/>
                <a:t> OS </a:t>
              </a:r>
              <a:r>
                <a:rPr lang="de-DE" sz="1600" dirty="0" err="1" smtClean="0"/>
                <a:t>release</a:t>
              </a:r>
              <a:endParaRPr lang="de-DE" sz="1600" dirty="0" smtClean="0"/>
            </a:p>
          </p:txBody>
        </p:sp>
        <p:cxnSp>
          <p:nvCxnSpPr>
            <p:cNvPr id="18" name="Gerade Verbindung 17"/>
            <p:cNvCxnSpPr>
              <a:endCxn id="17" idx="0"/>
            </p:cNvCxnSpPr>
            <p:nvPr/>
          </p:nvCxnSpPr>
          <p:spPr>
            <a:xfrm>
              <a:off x="6912260" y="2492896"/>
              <a:ext cx="0" cy="207313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feld 18"/>
            <p:cNvSpPr txBox="1"/>
            <p:nvPr/>
          </p:nvSpPr>
          <p:spPr>
            <a:xfrm>
              <a:off x="6300192" y="1799396"/>
              <a:ext cx="1152128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/>
                <a:t>August 2015</a:t>
              </a:r>
              <a:endParaRPr lang="en-GB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1457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nhaltsplatzhalter 30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39" y="1801834"/>
            <a:ext cx="7939793" cy="4867526"/>
          </a:xfrm>
          <a:solidFill>
            <a:schemeClr val="tx1"/>
          </a:solidFill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32" y="-27383"/>
            <a:ext cx="8244408" cy="1740486"/>
          </a:xfrm>
          <a:prstGeom prst="rect">
            <a:avLst/>
          </a:prstGeom>
        </p:spPr>
      </p:pic>
      <p:sp>
        <p:nvSpPr>
          <p:cNvPr id="4" name="Inhaltsplatzhalter 2"/>
          <p:cNvSpPr txBox="1">
            <a:spLocks/>
          </p:cNvSpPr>
          <p:nvPr/>
        </p:nvSpPr>
        <p:spPr>
          <a:xfrm>
            <a:off x="457200" y="1844824"/>
            <a:ext cx="8229600" cy="4896544"/>
          </a:xfrm>
          <a:prstGeom prst="rect">
            <a:avLst/>
          </a:prstGeom>
          <a:solidFill>
            <a:schemeClr val="bg1">
              <a:alpha val="95000"/>
            </a:schemeClr>
          </a:solidFill>
        </p:spPr>
        <p:txBody>
          <a:bodyPr vert="horz" lIns="91440" tIns="45720" rIns="91440" bIns="45720" numCol="2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u="sng" dirty="0" smtClean="0"/>
              <a:t>Contains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 dirty="0" smtClean="0"/>
              <a:t>Energy system model representing power and heat sector</a:t>
            </a:r>
          </a:p>
          <a:p>
            <a:r>
              <a:rPr lang="en-GB" sz="1600" dirty="0" smtClean="0"/>
              <a:t>Dispatch and or capacity expansion optimization</a:t>
            </a:r>
          </a:p>
          <a:p>
            <a:r>
              <a:rPr lang="en-GB" sz="1600" dirty="0" smtClean="0"/>
              <a:t>LP formulation</a:t>
            </a:r>
          </a:p>
          <a:p>
            <a:pPr marL="0" indent="0">
              <a:buNone/>
            </a:pPr>
            <a:r>
              <a:rPr lang="en-GB" sz="2000" dirty="0" smtClean="0"/>
              <a:t>Library for feed-in time series generation</a:t>
            </a:r>
          </a:p>
          <a:p>
            <a:pPr marL="0" indent="0">
              <a:buNone/>
            </a:pPr>
            <a:r>
              <a:rPr lang="en-GB" sz="2000" dirty="0" smtClean="0"/>
              <a:t>Library for demand time series generation</a:t>
            </a:r>
          </a:p>
          <a:p>
            <a:pPr marL="0" indent="0">
              <a:buNone/>
            </a:pPr>
            <a:r>
              <a:rPr lang="en-GB" sz="2000" dirty="0" smtClean="0"/>
              <a:t>Database access library</a:t>
            </a:r>
          </a:p>
          <a:p>
            <a:pPr marL="0" indent="0">
              <a:buNone/>
            </a:pPr>
            <a:r>
              <a:rPr lang="en-GB" sz="2000" dirty="0" smtClean="0"/>
              <a:t>Several </a:t>
            </a:r>
            <a:r>
              <a:rPr lang="en-GB" sz="2000" i="1" dirty="0" smtClean="0"/>
              <a:t>apps </a:t>
            </a:r>
            <a:r>
              <a:rPr lang="en-GB" sz="2000" dirty="0" smtClean="0"/>
              <a:t>to build models based on the libraries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u="sng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 u="sng" dirty="0" smtClean="0"/>
              <a:t>Tools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 b="1" dirty="0" smtClean="0"/>
              <a:t>Revision control</a:t>
            </a:r>
          </a:p>
          <a:p>
            <a:r>
              <a:rPr lang="en-GB" sz="2000" dirty="0" smtClean="0"/>
              <a:t>git versioning system</a:t>
            </a:r>
          </a:p>
          <a:p>
            <a:r>
              <a:rPr lang="en-GB" sz="2000" dirty="0" smtClean="0"/>
              <a:t>embedded in </a:t>
            </a:r>
            <a:r>
              <a:rPr lang="en-GB" sz="2000" dirty="0" err="1" smtClean="0"/>
              <a:t>redmine</a:t>
            </a:r>
            <a:r>
              <a:rPr lang="en-GB" sz="2000" dirty="0" smtClean="0"/>
              <a:t> project management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 b="1" dirty="0" smtClean="0"/>
              <a:t>Communication</a:t>
            </a:r>
          </a:p>
          <a:p>
            <a:r>
              <a:rPr lang="en-GB" sz="2000" dirty="0" smtClean="0"/>
              <a:t>ticket system</a:t>
            </a:r>
          </a:p>
          <a:p>
            <a:r>
              <a:rPr lang="en-GB" sz="2000" dirty="0"/>
              <a:t>w</a:t>
            </a:r>
            <a:r>
              <a:rPr lang="en-GB" sz="2000" dirty="0" smtClean="0"/>
              <a:t>iki, forum</a:t>
            </a:r>
          </a:p>
          <a:p>
            <a:r>
              <a:rPr lang="en-GB" sz="2000" dirty="0" smtClean="0"/>
              <a:t>web conferences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 b="1" dirty="0" smtClean="0"/>
              <a:t>Documentation</a:t>
            </a:r>
          </a:p>
          <a:p>
            <a:r>
              <a:rPr lang="en-GB" sz="2000" dirty="0" err="1" smtClean="0"/>
              <a:t>readthedocs</a:t>
            </a:r>
            <a:endParaRPr lang="en-GB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sz="2000" b="1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sz="2000" u="sng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0341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b="1" smtClean="0"/>
              <a:t>Towards the </a:t>
            </a:r>
            <a:r>
              <a:rPr lang="en-GB" b="1" i="1" smtClean="0"/>
              <a:t>OpenEnergy </a:t>
            </a:r>
            <a:r>
              <a:rPr lang="en-GB" b="1" smtClean="0"/>
              <a:t>Platform</a:t>
            </a:r>
            <a:endParaRPr lang="en-GB" b="1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6534621"/>
              </p:ext>
            </p:extLst>
          </p:nvPr>
        </p:nvGraphicFramePr>
        <p:xfrm>
          <a:off x="457200" y="1412875"/>
          <a:ext cx="8229600" cy="4713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728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b="1" smtClean="0"/>
              <a:t>Towards the </a:t>
            </a:r>
            <a:r>
              <a:rPr lang="en-GB" b="1" i="1" smtClean="0"/>
              <a:t>OpenEnergy </a:t>
            </a:r>
            <a:r>
              <a:rPr lang="en-GB" b="1" smtClean="0"/>
              <a:t>Platform</a:t>
            </a:r>
            <a:endParaRPr lang="en-GB" b="1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u="sng" dirty="0" smtClean="0"/>
              <a:t>Agenda of Break out group</a:t>
            </a:r>
          </a:p>
          <a:p>
            <a:pPr marL="0" indent="0">
              <a:buNone/>
            </a:pPr>
            <a:r>
              <a:rPr lang="en-GB" sz="2000" b="1" dirty="0" smtClean="0"/>
              <a:t>Models</a:t>
            </a:r>
          </a:p>
          <a:p>
            <a:r>
              <a:rPr lang="en-GB" sz="2000" dirty="0" smtClean="0"/>
              <a:t>Interface design</a:t>
            </a:r>
          </a:p>
          <a:p>
            <a:r>
              <a:rPr lang="en-GB" sz="2000" dirty="0" smtClean="0"/>
              <a:t>Documentation</a:t>
            </a:r>
            <a:endParaRPr lang="en-GB" sz="2000" dirty="0"/>
          </a:p>
          <a:p>
            <a:pPr marL="0" indent="0">
              <a:buNone/>
            </a:pPr>
            <a:r>
              <a:rPr lang="en-GB" sz="2000" b="1" dirty="0" smtClean="0"/>
              <a:t>Communication</a:t>
            </a:r>
          </a:p>
          <a:p>
            <a:r>
              <a:rPr lang="en-GB" sz="2000" dirty="0" smtClean="0"/>
              <a:t>User access</a:t>
            </a:r>
          </a:p>
          <a:p>
            <a:r>
              <a:rPr lang="en-GB" sz="2000" dirty="0" smtClean="0"/>
              <a:t>Communication tools</a:t>
            </a:r>
            <a:endParaRPr lang="en-GB" sz="2000" dirty="0"/>
          </a:p>
          <a:p>
            <a:pPr marL="0" indent="0">
              <a:buNone/>
            </a:pPr>
            <a:r>
              <a:rPr lang="en-GB" sz="2000" b="1" dirty="0" smtClean="0"/>
              <a:t>General/ technical </a:t>
            </a:r>
          </a:p>
          <a:p>
            <a:r>
              <a:rPr lang="en-GB" sz="2000" dirty="0" smtClean="0"/>
              <a:t>Platform hosting</a:t>
            </a:r>
          </a:p>
          <a:p>
            <a:r>
              <a:rPr lang="en-GB" sz="2000" dirty="0" smtClean="0"/>
              <a:t>Maintenance concept</a:t>
            </a:r>
            <a:endParaRPr lang="en-GB" sz="2000" dirty="0"/>
          </a:p>
          <a:p>
            <a:pPr marL="0" indent="0">
              <a:buNone/>
            </a:pPr>
            <a:r>
              <a:rPr lang="en-GB" sz="2000" b="1" dirty="0" smtClean="0"/>
              <a:t>Data</a:t>
            </a:r>
          </a:p>
          <a:p>
            <a:pPr marL="0" indent="0">
              <a:buNone/>
            </a:pPr>
            <a:r>
              <a:rPr lang="en-GB" sz="2000" dirty="0" smtClean="0">
                <a:sym typeface="Wingdings" pitchFamily="2" charset="2"/>
              </a:rPr>
              <a:t> Covered by </a:t>
            </a:r>
            <a:r>
              <a:rPr lang="en-GB" sz="2000" i="1" dirty="0" smtClean="0">
                <a:sym typeface="Wingdings" pitchFamily="2" charset="2"/>
              </a:rPr>
              <a:t>Open Power System </a:t>
            </a:r>
            <a:r>
              <a:rPr lang="en-GB" sz="2000" i="1" dirty="0" smtClean="0">
                <a:sym typeface="Wingdings" pitchFamily="2" charset="2"/>
              </a:rPr>
              <a:t>Data </a:t>
            </a:r>
            <a:r>
              <a:rPr lang="en-GB" sz="2000" dirty="0" smtClean="0">
                <a:sym typeface="Wingdings" pitchFamily="2" charset="2"/>
              </a:rPr>
              <a:t>breakout group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1747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16000" r="-16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2304255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sz="2000" b="1" dirty="0" smtClean="0"/>
              <a:t>Interested?</a:t>
            </a:r>
            <a:br>
              <a:rPr lang="en-US" sz="2000" b="1" dirty="0" smtClean="0"/>
            </a:br>
            <a:r>
              <a:rPr lang="en-US" sz="2000" dirty="0" smtClean="0">
                <a:sym typeface="Wingdings" pitchFamily="2" charset="2"/>
              </a:rPr>
              <a:t> join the break out group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>
                <a:sym typeface="Wingdings" pitchFamily="2" charset="2"/>
              </a:rPr>
              <a:t/>
            </a:r>
            <a:br>
              <a:rPr lang="en-US" sz="2000" dirty="0">
                <a:sym typeface="Wingdings" pitchFamily="2" charset="2"/>
              </a:rPr>
            </a:br>
            <a:r>
              <a:rPr lang="en-US" sz="2000" b="1" dirty="0" smtClean="0">
                <a:sym typeface="Wingdings" pitchFamily="2" charset="2"/>
              </a:rPr>
              <a:t>Conflict with other break out group or you have further interest in a particular aspect</a:t>
            </a:r>
            <a:r>
              <a:rPr lang="en-US" sz="2000" dirty="0" smtClean="0">
                <a:sym typeface="Wingdings" pitchFamily="2" charset="2"/>
              </a:rPr>
              <a:t/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 hand over your contact details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42413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Bildschirmpräsentation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</vt:lpstr>
      <vt:lpstr>OpenEnergy Platform Requirements to an open source platform for cross-institutional work on energy system models</vt:lpstr>
      <vt:lpstr>Background &amp; context</vt:lpstr>
      <vt:lpstr>PowerPoint-Präsentation</vt:lpstr>
      <vt:lpstr>PowerPoint-Präsentation</vt:lpstr>
      <vt:lpstr>PowerPoint-Präsentation</vt:lpstr>
      <vt:lpstr>Towards the OpenEnergy Platform</vt:lpstr>
      <vt:lpstr>Towards the OpenEnergy Platform</vt:lpstr>
      <vt:lpstr>Interested?  join the break out group  Conflict with other break out group or you have further interest in a particular aspect  hand over your contact details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Requirements to an open source platform for cross-institutional work on energy-system-models</dc:title>
  <dc:creator>Berit Mueller</dc:creator>
  <cp:lastModifiedBy>Guido Plessmann</cp:lastModifiedBy>
  <cp:revision>24</cp:revision>
  <dcterms:created xsi:type="dcterms:W3CDTF">2015-08-31T10:17:10Z</dcterms:created>
  <dcterms:modified xsi:type="dcterms:W3CDTF">2015-09-09T21:02:24Z</dcterms:modified>
</cp:coreProperties>
</file>