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78E32-FAF6-40CD-A2B9-1B404F3C7B41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9998E-72FE-46AA-A44E-51499CC7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0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10BFB-90ED-4B40-A4A1-D874C75CB1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8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2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2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0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1E08-53F6-4B30-8521-A8FFEF1ADBB8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Source Sans Pro" panose="020B0503030403020204" pitchFamily="34" charset="0"/>
              </a:rPr>
              <a:t>CREST Demand Model </a:t>
            </a:r>
            <a:r>
              <a:rPr lang="en-GB" b="1" dirty="0" smtClean="0">
                <a:latin typeface="Source Sans Pro" panose="020B0503030403020204" pitchFamily="34" charset="0"/>
              </a:rPr>
              <a:t>v2.0</a:t>
            </a:r>
            <a:endParaRPr lang="en-GB" dirty="0">
              <a:latin typeface="Source Sans Pro" panose="020B05030304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200800" cy="105767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latin typeface="Source Sans Pro" panose="020B0503030403020204" pitchFamily="34" charset="0"/>
              </a:rPr>
              <a:t>Eoghan McKenna &amp; Murray Thomson</a:t>
            </a:r>
          </a:p>
          <a:p>
            <a:r>
              <a:rPr lang="en-GB" b="1" dirty="0" smtClean="0">
                <a:latin typeface="Source Sans Pro" panose="020B0503030403020204" pitchFamily="34" charset="0"/>
              </a:rPr>
              <a:t>CREST, Loughborough </a:t>
            </a:r>
            <a:r>
              <a:rPr lang="en-GB" b="1" dirty="0" smtClean="0">
                <a:latin typeface="Source Sans Pro" panose="020B0503030403020204" pitchFamily="34" charset="0"/>
              </a:rPr>
              <a:t>University</a:t>
            </a:r>
            <a:endParaRPr lang="en-GB" dirty="0"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3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Elbow Connector 115"/>
          <p:cNvCxnSpPr/>
          <p:nvPr/>
        </p:nvCxnSpPr>
        <p:spPr bwMode="auto">
          <a:xfrm rot="16200000" flipH="1">
            <a:off x="392976" y="1582213"/>
            <a:ext cx="950803" cy="611930"/>
          </a:xfrm>
          <a:prstGeom prst="bentConnector2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3" name="Group 62"/>
          <p:cNvGrpSpPr/>
          <p:nvPr/>
        </p:nvGrpSpPr>
        <p:grpSpPr>
          <a:xfrm>
            <a:off x="2470308" y="718383"/>
            <a:ext cx="4761581" cy="5920203"/>
            <a:chOff x="2521869" y="1010444"/>
            <a:chExt cx="5020407" cy="522539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2521869" y="1010444"/>
              <a:ext cx="4875289" cy="511109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787" y="1067594"/>
              <a:ext cx="4875289" cy="511109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6987" y="1124744"/>
              <a:ext cx="4875289" cy="511109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9" name="Rounded Rectangle 68"/>
          <p:cNvSpPr/>
          <p:nvPr/>
        </p:nvSpPr>
        <p:spPr bwMode="auto">
          <a:xfrm>
            <a:off x="4180683" y="2730808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Electrical demand model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3484335" y="5393117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Hot water demand model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4180683" y="1832636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PV model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506211" y="4652933"/>
            <a:ext cx="1056388" cy="792291"/>
          </a:xfrm>
          <a:prstGeom prst="roundRect">
            <a:avLst>
              <a:gd name="adj" fmla="val 6533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Occupancy transition probabilities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35496" y="1386389"/>
            <a:ext cx="1056388" cy="792291"/>
          </a:xfrm>
          <a:prstGeom prst="roundRect">
            <a:avLst>
              <a:gd name="adj" fmla="val 6533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Historic climate data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506211" y="3716829"/>
            <a:ext cx="1056388" cy="792291"/>
          </a:xfrm>
          <a:prstGeom prst="roundRect">
            <a:avLst>
              <a:gd name="adj" fmla="val 6533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Heating control</a:t>
            </a:r>
            <a:r>
              <a:rPr kumimoji="0" lang="en-GB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settings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7" name="Elbow Connector 76"/>
          <p:cNvCxnSpPr>
            <a:stCxn id="75" idx="2"/>
            <a:endCxn id="99" idx="1"/>
          </p:cNvCxnSpPr>
          <p:nvPr/>
        </p:nvCxnSpPr>
        <p:spPr bwMode="auto">
          <a:xfrm rot="16200000" flipH="1">
            <a:off x="359608" y="2382762"/>
            <a:ext cx="1032099" cy="623934"/>
          </a:xfrm>
          <a:prstGeom prst="bentConnector2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Elbow Connector 77"/>
          <p:cNvCxnSpPr/>
          <p:nvPr/>
        </p:nvCxnSpPr>
        <p:spPr bwMode="auto">
          <a:xfrm>
            <a:off x="1962035" y="3129481"/>
            <a:ext cx="1520967" cy="746606"/>
          </a:xfrm>
          <a:prstGeom prst="bentConnector3">
            <a:avLst>
              <a:gd name="adj1" fmla="val 69674"/>
            </a:avLst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Elbow Connector 80"/>
          <p:cNvCxnSpPr>
            <a:stCxn id="74" idx="3"/>
          </p:cNvCxnSpPr>
          <p:nvPr/>
        </p:nvCxnSpPr>
        <p:spPr bwMode="auto">
          <a:xfrm flipV="1">
            <a:off x="1562599" y="5049077"/>
            <a:ext cx="1180746" cy="2"/>
          </a:xfrm>
          <a:prstGeom prst="bentConnector3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Elbow Connector 81"/>
          <p:cNvCxnSpPr>
            <a:stCxn id="67" idx="3"/>
            <a:endCxn id="70" idx="0"/>
          </p:cNvCxnSpPr>
          <p:nvPr/>
        </p:nvCxnSpPr>
        <p:spPr bwMode="auto">
          <a:xfrm>
            <a:off x="3799733" y="4923969"/>
            <a:ext cx="212796" cy="469148"/>
          </a:xfrm>
          <a:prstGeom prst="bentConnector2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Elbow Connector 84"/>
          <p:cNvCxnSpPr>
            <a:stCxn id="76" idx="3"/>
          </p:cNvCxnSpPr>
          <p:nvPr/>
        </p:nvCxnSpPr>
        <p:spPr bwMode="auto">
          <a:xfrm>
            <a:off x="1562599" y="4112975"/>
            <a:ext cx="1921736" cy="1"/>
          </a:xfrm>
          <a:prstGeom prst="bentConnector3">
            <a:avLst>
              <a:gd name="adj1" fmla="val 50000"/>
            </a:avLst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ounded Rectangle 85"/>
          <p:cNvSpPr/>
          <p:nvPr/>
        </p:nvSpPr>
        <p:spPr bwMode="auto">
          <a:xfrm>
            <a:off x="506211" y="5986622"/>
            <a:ext cx="1056388" cy="792291"/>
          </a:xfrm>
          <a:prstGeom prst="roundRect">
            <a:avLst>
              <a:gd name="adj" fmla="val 6533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Activity profiles</a:t>
            </a:r>
          </a:p>
        </p:txBody>
      </p:sp>
      <p:cxnSp>
        <p:nvCxnSpPr>
          <p:cNvPr id="87" name="Elbow Connector 86"/>
          <p:cNvCxnSpPr>
            <a:stCxn id="86" idx="3"/>
            <a:endCxn id="70" idx="2"/>
          </p:cNvCxnSpPr>
          <p:nvPr/>
        </p:nvCxnSpPr>
        <p:spPr bwMode="auto">
          <a:xfrm flipV="1">
            <a:off x="1562599" y="6185408"/>
            <a:ext cx="2449930" cy="197360"/>
          </a:xfrm>
          <a:prstGeom prst="bentConnector2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ounded Rectangle 88"/>
          <p:cNvSpPr/>
          <p:nvPr/>
        </p:nvSpPr>
        <p:spPr bwMode="auto">
          <a:xfrm>
            <a:off x="5404819" y="1985956"/>
            <a:ext cx="485005" cy="485653"/>
          </a:xfrm>
          <a:prstGeom prst="roundRect">
            <a:avLst>
              <a:gd name="adj" fmla="val 6533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90" name="Rounded Rectangle 89"/>
          <p:cNvSpPr/>
          <p:nvPr/>
        </p:nvSpPr>
        <p:spPr bwMode="auto">
          <a:xfrm>
            <a:off x="5404820" y="2886654"/>
            <a:ext cx="485005" cy="485653"/>
          </a:xfrm>
          <a:prstGeom prst="roundRect">
            <a:avLst>
              <a:gd name="adj" fmla="val 6533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anose="02020603050405020304" pitchFamily="18" charset="0"/>
              </a:rPr>
              <a:t>∑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6057572" y="2733335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Net dwelling electrical demand</a:t>
            </a:r>
          </a:p>
        </p:txBody>
      </p:sp>
      <p:sp>
        <p:nvSpPr>
          <p:cNvPr id="92" name="Rounded Rectangle 91"/>
          <p:cNvSpPr/>
          <p:nvPr/>
        </p:nvSpPr>
        <p:spPr bwMode="auto">
          <a:xfrm>
            <a:off x="6057572" y="3648575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Dwelling gas demand</a:t>
            </a:r>
          </a:p>
        </p:txBody>
      </p:sp>
      <p:sp>
        <p:nvSpPr>
          <p:cNvPr id="93" name="Rounded Rectangle 92"/>
          <p:cNvSpPr/>
          <p:nvPr/>
        </p:nvSpPr>
        <p:spPr bwMode="auto">
          <a:xfrm>
            <a:off x="6057572" y="5393116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Dwelling hot water demand</a:t>
            </a:r>
          </a:p>
        </p:txBody>
      </p:sp>
      <p:cxnSp>
        <p:nvCxnSpPr>
          <p:cNvPr id="94" name="Straight Connector 93"/>
          <p:cNvCxnSpPr>
            <a:stCxn id="72" idx="3"/>
            <a:endCxn id="89" idx="1"/>
          </p:cNvCxnSpPr>
          <p:nvPr/>
        </p:nvCxnSpPr>
        <p:spPr bwMode="auto">
          <a:xfrm>
            <a:off x="5237071" y="2228782"/>
            <a:ext cx="167748" cy="1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stCxn id="89" idx="2"/>
            <a:endCxn id="90" idx="0"/>
          </p:cNvCxnSpPr>
          <p:nvPr/>
        </p:nvCxnSpPr>
        <p:spPr bwMode="auto">
          <a:xfrm>
            <a:off x="5647322" y="2471609"/>
            <a:ext cx="1" cy="415045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>
            <a:stCxn id="69" idx="3"/>
            <a:endCxn id="90" idx="1"/>
          </p:cNvCxnSpPr>
          <p:nvPr/>
        </p:nvCxnSpPr>
        <p:spPr bwMode="auto">
          <a:xfrm>
            <a:off x="5237071" y="3126954"/>
            <a:ext cx="167749" cy="2527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>
            <a:stCxn id="90" idx="3"/>
            <a:endCxn id="91" idx="1"/>
          </p:cNvCxnSpPr>
          <p:nvPr/>
        </p:nvCxnSpPr>
        <p:spPr bwMode="auto">
          <a:xfrm>
            <a:off x="5889825" y="3129481"/>
            <a:ext cx="167747" cy="0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Box 101"/>
          <p:cNvSpPr txBox="1"/>
          <p:nvPr/>
        </p:nvSpPr>
        <p:spPr>
          <a:xfrm>
            <a:off x="2970688" y="116632"/>
            <a:ext cx="3185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</a:rPr>
              <a:t>CREST Demand Model v2.0</a:t>
            </a: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7395690" y="3801519"/>
            <a:ext cx="485005" cy="485653"/>
          </a:xfrm>
          <a:prstGeom prst="roundRect">
            <a:avLst>
              <a:gd name="adj" fmla="val 6533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anose="02020603050405020304" pitchFamily="18" charset="0"/>
              </a:rPr>
              <a:t>∑</a:t>
            </a:r>
          </a:p>
        </p:txBody>
      </p:sp>
      <p:cxnSp>
        <p:nvCxnSpPr>
          <p:cNvPr id="104" name="Straight Connector 103"/>
          <p:cNvCxnSpPr>
            <a:stCxn id="92" idx="3"/>
            <a:endCxn id="103" idx="1"/>
          </p:cNvCxnSpPr>
          <p:nvPr/>
        </p:nvCxnSpPr>
        <p:spPr bwMode="auto">
          <a:xfrm flipV="1">
            <a:off x="7113960" y="4044346"/>
            <a:ext cx="281730" cy="375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ounded Rectangle 104"/>
          <p:cNvSpPr/>
          <p:nvPr/>
        </p:nvSpPr>
        <p:spPr bwMode="auto">
          <a:xfrm>
            <a:off x="8042640" y="3648199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bg1">
              <a:lumMod val="6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Aggregated results for </a:t>
            </a:r>
            <a:r>
              <a:rPr kumimoji="0" lang="en-GB" sz="12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n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dwellings</a:t>
            </a:r>
          </a:p>
        </p:txBody>
      </p:sp>
      <p:cxnSp>
        <p:nvCxnSpPr>
          <p:cNvPr id="106" name="Straight Connector 105"/>
          <p:cNvCxnSpPr>
            <a:stCxn id="103" idx="3"/>
            <a:endCxn id="105" idx="1"/>
          </p:cNvCxnSpPr>
          <p:nvPr/>
        </p:nvCxnSpPr>
        <p:spPr bwMode="auto">
          <a:xfrm flipV="1">
            <a:off x="7880695" y="4044345"/>
            <a:ext cx="161945" cy="1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Box 106"/>
          <p:cNvSpPr txBox="1"/>
          <p:nvPr/>
        </p:nvSpPr>
        <p:spPr>
          <a:xfrm>
            <a:off x="5395430" y="847881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</a:rPr>
              <a:t>An individual dwelling</a:t>
            </a:r>
            <a:endParaRPr lang="en-GB" sz="1200" b="1" i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7241694" y="442559"/>
            <a:ext cx="1547501" cy="476585"/>
            <a:chOff x="6949132" y="307920"/>
            <a:chExt cx="1547501" cy="476585"/>
          </a:xfrm>
          <a:noFill/>
        </p:grpSpPr>
        <p:sp>
          <p:nvSpPr>
            <p:cNvPr id="109" name="Rectangle 108"/>
            <p:cNvSpPr/>
            <p:nvPr/>
          </p:nvSpPr>
          <p:spPr bwMode="auto">
            <a:xfrm>
              <a:off x="7044339" y="307920"/>
              <a:ext cx="1452294" cy="476585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n</a:t>
              </a: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number of dwellings 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 flipH="1" flipV="1">
              <a:off x="6949132" y="548880"/>
              <a:ext cx="423004" cy="69730"/>
            </a:xfrm>
            <a:prstGeom prst="lin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Straight Connector 110"/>
            <p:cNvCxnSpPr/>
            <p:nvPr/>
          </p:nvCxnSpPr>
          <p:spPr bwMode="auto">
            <a:xfrm flipH="1">
              <a:off x="7044339" y="618610"/>
              <a:ext cx="327795" cy="60531"/>
            </a:xfrm>
            <a:prstGeom prst="lin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2" name="Left Brace 111"/>
          <p:cNvSpPr/>
          <p:nvPr/>
        </p:nvSpPr>
        <p:spPr bwMode="auto">
          <a:xfrm rot="5400000">
            <a:off x="789233" y="-367542"/>
            <a:ext cx="128372" cy="1491830"/>
          </a:xfrm>
          <a:prstGeom prst="leftBrace">
            <a:avLst>
              <a:gd name="adj1" fmla="val 38760"/>
              <a:gd name="adj2" fmla="val 50422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145604" y="60741"/>
            <a:ext cx="1452294" cy="3326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</a:rPr>
              <a:t>I</a:t>
            </a:r>
            <a:r>
              <a:rPr lang="en-GB" sz="1200" b="1" dirty="0" smtClean="0">
                <a:solidFill>
                  <a:srgbClr val="000000"/>
                </a:solidFill>
              </a:rPr>
              <a:t>nputs</a:t>
            </a:r>
          </a:p>
        </p:txBody>
      </p:sp>
      <p:sp>
        <p:nvSpPr>
          <p:cNvPr id="114" name="Left Brace 113"/>
          <p:cNvSpPr/>
          <p:nvPr/>
        </p:nvSpPr>
        <p:spPr bwMode="auto">
          <a:xfrm rot="5400000">
            <a:off x="7505222" y="1022323"/>
            <a:ext cx="128372" cy="3078192"/>
          </a:xfrm>
          <a:prstGeom prst="leftBrace">
            <a:avLst>
              <a:gd name="adj1" fmla="val 38760"/>
              <a:gd name="adj2" fmla="val 32088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7397233" y="2220258"/>
            <a:ext cx="1452294" cy="3326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506211" y="521687"/>
            <a:ext cx="1056388" cy="792291"/>
          </a:xfrm>
          <a:prstGeom prst="roundRect">
            <a:avLst>
              <a:gd name="adj" fmla="val 6533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kern="0" dirty="0">
                <a:solidFill>
                  <a:srgbClr val="000000"/>
                </a:solidFill>
              </a:rPr>
              <a:t>Parameters for n dwellings</a:t>
            </a:r>
          </a:p>
        </p:txBody>
      </p:sp>
      <p:cxnSp>
        <p:nvCxnSpPr>
          <p:cNvPr id="119" name="Elbow Connector 118"/>
          <p:cNvCxnSpPr>
            <a:stCxn id="118" idx="3"/>
          </p:cNvCxnSpPr>
          <p:nvPr/>
        </p:nvCxnSpPr>
        <p:spPr bwMode="auto">
          <a:xfrm>
            <a:off x="1562599" y="917833"/>
            <a:ext cx="907709" cy="1311"/>
          </a:xfrm>
          <a:prstGeom prst="bentConnector3">
            <a:avLst>
              <a:gd name="adj1" fmla="val 50000"/>
            </a:avLst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Elbow Connector 121"/>
          <p:cNvCxnSpPr>
            <a:stCxn id="91" idx="3"/>
            <a:endCxn id="103" idx="0"/>
          </p:cNvCxnSpPr>
          <p:nvPr/>
        </p:nvCxnSpPr>
        <p:spPr bwMode="auto">
          <a:xfrm>
            <a:off x="7113960" y="3129481"/>
            <a:ext cx="524233" cy="672038"/>
          </a:xfrm>
          <a:prstGeom prst="bentConnector2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Elbow Connector 122"/>
          <p:cNvCxnSpPr>
            <a:stCxn id="93" idx="3"/>
            <a:endCxn id="103" idx="2"/>
          </p:cNvCxnSpPr>
          <p:nvPr/>
        </p:nvCxnSpPr>
        <p:spPr bwMode="auto">
          <a:xfrm flipV="1">
            <a:off x="7113960" y="4287172"/>
            <a:ext cx="524233" cy="1502090"/>
          </a:xfrm>
          <a:prstGeom prst="bentConnector2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Elbow Connector 60"/>
          <p:cNvCxnSpPr>
            <a:stCxn id="67" idx="3"/>
            <a:endCxn id="71" idx="2"/>
          </p:cNvCxnSpPr>
          <p:nvPr/>
        </p:nvCxnSpPr>
        <p:spPr bwMode="auto">
          <a:xfrm flipV="1">
            <a:off x="3799733" y="4440866"/>
            <a:ext cx="212796" cy="483103"/>
          </a:xfrm>
          <a:prstGeom prst="bentConnector2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Rounded Rectangle 70"/>
          <p:cNvSpPr/>
          <p:nvPr/>
        </p:nvSpPr>
        <p:spPr bwMode="auto">
          <a:xfrm>
            <a:off x="3484335" y="3648575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Thermal demand model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1187624" y="1833314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Irradiance</a:t>
            </a:r>
            <a:r>
              <a:rPr kumimoji="0" lang="en-GB" sz="12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model</a:t>
            </a:r>
          </a:p>
        </p:txBody>
      </p:sp>
      <p:sp>
        <p:nvSpPr>
          <p:cNvPr id="67" name="Rounded Rectangle 66"/>
          <p:cNvSpPr/>
          <p:nvPr/>
        </p:nvSpPr>
        <p:spPr bwMode="auto">
          <a:xfrm>
            <a:off x="2743345" y="4527823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Occupancy model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2742904" y="1037503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Solar thermal collector model</a:t>
            </a:r>
          </a:p>
        </p:txBody>
      </p:sp>
      <p:cxnSp>
        <p:nvCxnSpPr>
          <p:cNvPr id="84" name="Elbow Connector 83"/>
          <p:cNvCxnSpPr>
            <a:stCxn id="73" idx="3"/>
            <a:endCxn id="80" idx="2"/>
          </p:cNvCxnSpPr>
          <p:nvPr/>
        </p:nvCxnSpPr>
        <p:spPr bwMode="auto">
          <a:xfrm flipV="1">
            <a:off x="2244012" y="1829794"/>
            <a:ext cx="1027086" cy="399666"/>
          </a:xfrm>
          <a:prstGeom prst="bentConnector2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Elbow Connector 100"/>
          <p:cNvCxnSpPr>
            <a:stCxn id="80" idx="3"/>
          </p:cNvCxnSpPr>
          <p:nvPr/>
        </p:nvCxnSpPr>
        <p:spPr bwMode="auto">
          <a:xfrm>
            <a:off x="3799292" y="1433649"/>
            <a:ext cx="93359" cy="2214550"/>
          </a:xfrm>
          <a:prstGeom prst="bentConnector2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17"/>
          <p:cNvSpPr/>
          <p:nvPr/>
        </p:nvSpPr>
        <p:spPr>
          <a:xfrm flipH="1" flipV="1">
            <a:off x="3248238" y="22059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/>
          <p:cNvSpPr/>
          <p:nvPr/>
        </p:nvSpPr>
        <p:spPr>
          <a:xfrm flipH="1" flipV="1">
            <a:off x="2995825" y="310185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/>
          <p:cNvSpPr/>
          <p:nvPr/>
        </p:nvSpPr>
        <p:spPr>
          <a:xfrm flipH="1" flipV="1">
            <a:off x="3988090" y="635846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/>
          <p:cNvSpPr/>
          <p:nvPr/>
        </p:nvSpPr>
        <p:spPr>
          <a:xfrm flipH="1" flipV="1">
            <a:off x="4806084" y="402171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/>
          <p:cNvSpPr/>
          <p:nvPr/>
        </p:nvSpPr>
        <p:spPr>
          <a:xfrm flipH="1" flipV="1">
            <a:off x="3987137" y="490111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4" name="Straight Connector 133"/>
          <p:cNvCxnSpPr/>
          <p:nvPr/>
        </p:nvCxnSpPr>
        <p:spPr bwMode="auto">
          <a:xfrm flipV="1">
            <a:off x="4252691" y="4440867"/>
            <a:ext cx="0" cy="721683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>
          <a:xfrm>
            <a:off x="4754502" y="5155406"/>
            <a:ext cx="0" cy="6338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4250310" y="5157189"/>
            <a:ext cx="503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 flipH="1" flipV="1">
            <a:off x="4730076" y="576640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2" name="Straight Connector 141"/>
          <p:cNvCxnSpPr>
            <a:stCxn id="131" idx="4"/>
          </p:cNvCxnSpPr>
          <p:nvPr/>
        </p:nvCxnSpPr>
        <p:spPr bwMode="auto">
          <a:xfrm flipV="1">
            <a:off x="4828943" y="3525627"/>
            <a:ext cx="0" cy="496089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 flipV="1">
            <a:off x="4684739" y="3523293"/>
            <a:ext cx="0" cy="1404307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9" name="Group 188"/>
          <p:cNvGrpSpPr/>
          <p:nvPr/>
        </p:nvGrpSpPr>
        <p:grpSpPr>
          <a:xfrm>
            <a:off x="4209543" y="4877242"/>
            <a:ext cx="81534" cy="95954"/>
            <a:chOff x="4509516" y="4001735"/>
            <a:chExt cx="431136" cy="507385"/>
          </a:xfrm>
        </p:grpSpPr>
        <p:sp>
          <p:nvSpPr>
            <p:cNvPr id="190" name="Arc 189"/>
            <p:cNvSpPr/>
            <p:nvPr/>
          </p:nvSpPr>
          <p:spPr>
            <a:xfrm>
              <a:off x="4509516" y="4037589"/>
              <a:ext cx="431136" cy="431766"/>
            </a:xfrm>
            <a:prstGeom prst="arc">
              <a:avLst>
                <a:gd name="adj1" fmla="val 16200000"/>
                <a:gd name="adj2" fmla="val 54279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Oval 190"/>
            <p:cNvSpPr/>
            <p:nvPr/>
          </p:nvSpPr>
          <p:spPr>
            <a:xfrm>
              <a:off x="4566660" y="4001735"/>
              <a:ext cx="216024" cy="5073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3846834" y="2838650"/>
            <a:ext cx="81534" cy="95954"/>
            <a:chOff x="4509516" y="4001735"/>
            <a:chExt cx="431136" cy="507385"/>
          </a:xfrm>
        </p:grpSpPr>
        <p:sp>
          <p:nvSpPr>
            <p:cNvPr id="199" name="Arc 198"/>
            <p:cNvSpPr/>
            <p:nvPr/>
          </p:nvSpPr>
          <p:spPr>
            <a:xfrm>
              <a:off x="4509516" y="4037589"/>
              <a:ext cx="431136" cy="431766"/>
            </a:xfrm>
            <a:prstGeom prst="arc">
              <a:avLst>
                <a:gd name="adj1" fmla="val 16200000"/>
                <a:gd name="adj2" fmla="val 54279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Oval 199"/>
            <p:cNvSpPr/>
            <p:nvPr/>
          </p:nvSpPr>
          <p:spPr>
            <a:xfrm>
              <a:off x="4566660" y="4001735"/>
              <a:ext cx="216024" cy="5073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3847122" y="2179424"/>
            <a:ext cx="81534" cy="95954"/>
            <a:chOff x="4509516" y="4001735"/>
            <a:chExt cx="431136" cy="507385"/>
          </a:xfrm>
        </p:grpSpPr>
        <p:sp>
          <p:nvSpPr>
            <p:cNvPr id="202" name="Arc 201"/>
            <p:cNvSpPr/>
            <p:nvPr/>
          </p:nvSpPr>
          <p:spPr>
            <a:xfrm>
              <a:off x="4509516" y="4037589"/>
              <a:ext cx="431136" cy="431766"/>
            </a:xfrm>
            <a:prstGeom prst="arc">
              <a:avLst>
                <a:gd name="adj1" fmla="val 16200000"/>
                <a:gd name="adj2" fmla="val 54279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02"/>
            <p:cNvSpPr/>
            <p:nvPr/>
          </p:nvSpPr>
          <p:spPr>
            <a:xfrm>
              <a:off x="4566660" y="4001735"/>
              <a:ext cx="216024" cy="5073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43" name="Straight Connector 142"/>
          <p:cNvCxnSpPr>
            <a:stCxn id="133" idx="2"/>
          </p:cNvCxnSpPr>
          <p:nvPr/>
        </p:nvCxnSpPr>
        <p:spPr>
          <a:xfrm>
            <a:off x="4032856" y="4923970"/>
            <a:ext cx="64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 bwMode="auto">
          <a:xfrm>
            <a:off x="3707904" y="2886257"/>
            <a:ext cx="0" cy="758767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flipV="1">
            <a:off x="4982297" y="3525628"/>
            <a:ext cx="0" cy="2853741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>
          <a:xfrm>
            <a:off x="4012529" y="6382764"/>
            <a:ext cx="9745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70" idx="3"/>
            <a:endCxn id="93" idx="1"/>
          </p:cNvCxnSpPr>
          <p:nvPr/>
        </p:nvCxnSpPr>
        <p:spPr bwMode="auto">
          <a:xfrm flipV="1">
            <a:off x="4540723" y="5789262"/>
            <a:ext cx="1516849" cy="1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oup 50"/>
          <p:cNvGrpSpPr/>
          <p:nvPr/>
        </p:nvGrpSpPr>
        <p:grpSpPr>
          <a:xfrm>
            <a:off x="4936478" y="3996974"/>
            <a:ext cx="81534" cy="95954"/>
            <a:chOff x="4509516" y="4001735"/>
            <a:chExt cx="431136" cy="507385"/>
          </a:xfrm>
        </p:grpSpPr>
        <p:sp>
          <p:nvSpPr>
            <p:cNvPr id="181" name="Arc 180"/>
            <p:cNvSpPr/>
            <p:nvPr/>
          </p:nvSpPr>
          <p:spPr>
            <a:xfrm>
              <a:off x="4509516" y="4037589"/>
              <a:ext cx="431136" cy="431766"/>
            </a:xfrm>
            <a:prstGeom prst="arc">
              <a:avLst>
                <a:gd name="adj1" fmla="val 16200000"/>
                <a:gd name="adj2" fmla="val 54279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4566660" y="4001735"/>
              <a:ext cx="216024" cy="5073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640491" y="3996974"/>
            <a:ext cx="81534" cy="95954"/>
            <a:chOff x="4509516" y="4001735"/>
            <a:chExt cx="431136" cy="507385"/>
          </a:xfrm>
        </p:grpSpPr>
        <p:sp>
          <p:nvSpPr>
            <p:cNvPr id="184" name="Arc 183"/>
            <p:cNvSpPr/>
            <p:nvPr/>
          </p:nvSpPr>
          <p:spPr>
            <a:xfrm>
              <a:off x="4509516" y="4037589"/>
              <a:ext cx="431136" cy="431766"/>
            </a:xfrm>
            <a:prstGeom prst="arc">
              <a:avLst>
                <a:gd name="adj1" fmla="val 16200000"/>
                <a:gd name="adj2" fmla="val 54279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Oval 184"/>
            <p:cNvSpPr/>
            <p:nvPr/>
          </p:nvSpPr>
          <p:spPr>
            <a:xfrm>
              <a:off x="4566660" y="4001735"/>
              <a:ext cx="216024" cy="5073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8" name="Straight Connector 97"/>
          <p:cNvCxnSpPr>
            <a:stCxn id="71" idx="3"/>
            <a:endCxn id="92" idx="1"/>
          </p:cNvCxnSpPr>
          <p:nvPr/>
        </p:nvCxnSpPr>
        <p:spPr bwMode="auto">
          <a:xfrm>
            <a:off x="4540723" y="4044721"/>
            <a:ext cx="1516849" cy="0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Rounded Rectangle 98"/>
          <p:cNvSpPr/>
          <p:nvPr/>
        </p:nvSpPr>
        <p:spPr bwMode="auto">
          <a:xfrm>
            <a:off x="1187624" y="2814633"/>
            <a:ext cx="1056388" cy="792291"/>
          </a:xfrm>
          <a:prstGeom prst="roundRect">
            <a:avLst>
              <a:gd name="adj" fmla="val 6533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Temperature model</a:t>
            </a:r>
          </a:p>
        </p:txBody>
      </p:sp>
      <p:sp>
        <p:nvSpPr>
          <p:cNvPr id="117" name="Oval 116"/>
          <p:cNvSpPr/>
          <p:nvPr/>
        </p:nvSpPr>
        <p:spPr>
          <a:xfrm flipH="1" flipV="1">
            <a:off x="539552" y="23393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3268715" y="2886654"/>
            <a:ext cx="911968" cy="0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>
          <a:xfrm>
            <a:off x="3274831" y="2252800"/>
            <a:ext cx="0" cy="6338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 flipH="1" flipV="1">
            <a:off x="3682663" y="286101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Connector 125"/>
          <p:cNvCxnSpPr/>
          <p:nvPr/>
        </p:nvCxnSpPr>
        <p:spPr bwMode="auto">
          <a:xfrm flipV="1">
            <a:off x="3020115" y="1829795"/>
            <a:ext cx="0" cy="1296786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9" name="Group 128"/>
          <p:cNvGrpSpPr/>
          <p:nvPr/>
        </p:nvGrpSpPr>
        <p:grpSpPr>
          <a:xfrm>
            <a:off x="2975536" y="2180406"/>
            <a:ext cx="81534" cy="95954"/>
            <a:chOff x="4509516" y="4001735"/>
            <a:chExt cx="431136" cy="507385"/>
          </a:xfrm>
        </p:grpSpPr>
        <p:sp>
          <p:nvSpPr>
            <p:cNvPr id="130" name="Arc 129"/>
            <p:cNvSpPr/>
            <p:nvPr/>
          </p:nvSpPr>
          <p:spPr>
            <a:xfrm>
              <a:off x="4509516" y="4037589"/>
              <a:ext cx="431136" cy="431766"/>
            </a:xfrm>
            <a:prstGeom prst="arc">
              <a:avLst>
                <a:gd name="adj1" fmla="val 16200000"/>
                <a:gd name="adj2" fmla="val 54279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Oval 131"/>
            <p:cNvSpPr/>
            <p:nvPr/>
          </p:nvSpPr>
          <p:spPr>
            <a:xfrm>
              <a:off x="4566660" y="4001735"/>
              <a:ext cx="216024" cy="5073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2" name="Elbow Connector 61"/>
          <p:cNvCxnSpPr>
            <a:stCxn id="73" idx="3"/>
            <a:endCxn id="72" idx="1"/>
          </p:cNvCxnSpPr>
          <p:nvPr/>
        </p:nvCxnSpPr>
        <p:spPr bwMode="auto">
          <a:xfrm flipV="1">
            <a:off x="2244012" y="2228782"/>
            <a:ext cx="1936671" cy="678"/>
          </a:xfrm>
          <a:prstGeom prst="bentConnector3">
            <a:avLst>
              <a:gd name="adj1" fmla="val 50000"/>
            </a:avLst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Oval 136"/>
          <p:cNvSpPr/>
          <p:nvPr/>
        </p:nvSpPr>
        <p:spPr>
          <a:xfrm flipH="1" flipV="1">
            <a:off x="2326694" y="220650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9" name="Straight Connector 138"/>
          <p:cNvCxnSpPr/>
          <p:nvPr/>
        </p:nvCxnSpPr>
        <p:spPr bwMode="auto">
          <a:xfrm>
            <a:off x="827584" y="2996952"/>
            <a:ext cx="360040" cy="0"/>
          </a:xfrm>
          <a:prstGeom prst="line">
            <a:avLst/>
          </a:prstGeom>
          <a:solidFill>
            <a:srgbClr val="CCCC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>
          <a:xfrm>
            <a:off x="826294" y="2706089"/>
            <a:ext cx="15216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830202" y="2705100"/>
            <a:ext cx="0" cy="295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2349440" y="2221706"/>
            <a:ext cx="0" cy="485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7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0" y="0"/>
            <a:ext cx="902704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8436" y="4872"/>
            <a:ext cx="756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CREST Demand model - example simulation output for a single </a:t>
            </a:r>
            <a:r>
              <a:rPr lang="en-GB" dirty="0" smtClean="0"/>
              <a:t>dwelling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6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10" y="263872"/>
            <a:ext cx="8229600" cy="31867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0" y="3260384"/>
            <a:ext cx="7416824" cy="3697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514" y="4872"/>
            <a:ext cx="684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CREST Demand model - validation against independent datasets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0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103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CREST Demand Model v2.0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CREST Demand Model v2.0</dc:title>
  <dc:creator>Eoghan McKenna</dc:creator>
  <cp:lastModifiedBy>Eoghan McKenna</cp:lastModifiedBy>
  <cp:revision>1</cp:revision>
  <dcterms:created xsi:type="dcterms:W3CDTF">2015-09-09T19:39:20Z</dcterms:created>
  <dcterms:modified xsi:type="dcterms:W3CDTF">2015-09-09T19:42:01Z</dcterms:modified>
</cp:coreProperties>
</file>