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7" r:id="rId3"/>
    <p:sldId id="265" r:id="rId4"/>
    <p:sldId id="261" r:id="rId5"/>
    <p:sldId id="258" r:id="rId6"/>
    <p:sldId id="263" r:id="rId7"/>
    <p:sldId id="260" r:id="rId8"/>
    <p:sldId id="262" r:id="rId9"/>
    <p:sldId id="264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EC1"/>
    <a:srgbClr val="000000"/>
    <a:srgbClr val="004494"/>
    <a:srgbClr val="37ACDE"/>
    <a:srgbClr val="3166CF"/>
    <a:srgbClr val="3E6FD2"/>
    <a:srgbClr val="BDDE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516" y="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417EDB3-C007-4CB0-B3ED-A6E40290D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1131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105DBD3-4A20-4658-9120-20949A9EA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3222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ollage_3_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48863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97513" y="3328988"/>
            <a:ext cx="2847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78463" y="5059363"/>
            <a:ext cx="3160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5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637200" y="2416175"/>
            <a:ext cx="7869600" cy="302647"/>
          </a:xfrm>
        </p:spPr>
        <p:txBody>
          <a:bodyPr/>
          <a:lstStyle>
            <a:lvl1pPr algn="r">
              <a:defRPr/>
            </a:lvl1pPr>
            <a:lvl2pPr marL="228600" indent="-228600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A49C-170B-4EF8-960F-780309B86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F3820-5211-44A2-AA1D-E11E7EDB962D}" type="datetime3">
              <a:rPr lang="en-US"/>
              <a:pPr>
                <a:defRPr/>
              </a:pPr>
              <a:t>9 September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8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220D6-D9CE-4263-8DD8-93D2DD3FB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AEE16-96AC-4DF9-97E1-00051DAE2E4E}" type="datetime3">
              <a:rPr lang="en-US"/>
              <a:pPr>
                <a:defRPr/>
              </a:pPr>
              <a:t>9 September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7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528624"/>
          </a:xfrm>
        </p:spPr>
        <p:txBody>
          <a:bodyPr/>
          <a:lstStyle>
            <a:lvl2pPr marL="228600" indent="-228600">
              <a:buFont typeface="Verdana"/>
              <a:buChar char="•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22E82-8A73-45C3-992B-D94FCF5AE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FBCCD-FB32-408A-A410-1173E6013343}" type="datetime3">
              <a:rPr lang="en-US"/>
              <a:pPr>
                <a:defRPr/>
              </a:pPr>
              <a:t>9 September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04253"/>
            <a:ext cx="7772400" cy="302647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A69A-72DC-4BC5-8B39-22FA3F424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00C18-D516-4C92-919C-0CB608BAB72B}" type="datetime3">
              <a:rPr lang="en-US"/>
              <a:pPr>
                <a:defRPr/>
              </a:pPr>
              <a:t>9 September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78696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5"/>
            <a:ext cx="3819600" cy="153375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C2653-5565-449A-9416-4A8C41E60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A2473-270D-4A66-8EE8-0757C34159F9}" type="datetime3">
              <a:rPr lang="en-US"/>
              <a:pPr>
                <a:defRPr/>
              </a:pPr>
              <a:t>9 September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3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80961-A87F-4601-86B4-BD12CC83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155CC-28E5-434B-AA05-16B57C052C33}" type="datetime3">
              <a:rPr lang="en-US"/>
              <a:pPr>
                <a:defRPr/>
              </a:pPr>
              <a:t>9 September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5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AEEA-9243-4B2E-ACC0-D7208C31A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34954-853E-4C0C-8DE6-9ED617EF5A9B}" type="datetime3">
              <a:rPr lang="en-US"/>
              <a:pPr>
                <a:defRPr/>
              </a:pPr>
              <a:t>9 September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7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2520000" cy="3432176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5"/>
            <a:ext cx="5040000" cy="4314412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5F0E6-433C-4CFA-83C1-90FB7086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5F13B-BF3A-4143-ACB1-D6BFFCC9AE3C}" type="datetime3">
              <a:rPr lang="en-US"/>
              <a:pPr>
                <a:defRPr/>
              </a:pPr>
              <a:t>9 September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0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1783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7"/>
            <a:ext cx="5486400" cy="557213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4C11C-92A0-4041-B667-CD23FCABC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54998-4574-4C71-AFA7-E2DEC6BDACDA}" type="datetime3">
              <a:rPr lang="en-US"/>
              <a:pPr>
                <a:defRPr/>
              </a:pPr>
              <a:t>9 September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7718D-1664-458F-B1A3-DADA72617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3766-1198-4F20-A06E-F2ADE8EB17F3}" type="datetime3">
              <a:rPr lang="en-US"/>
              <a:pPr>
                <a:defRPr/>
              </a:pPr>
              <a:t>9 September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3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1612900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2416175"/>
            <a:ext cx="7870825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pPr>
              <a:defRPr/>
            </a:pPr>
            <a:fld id="{592241D3-3602-4523-8D24-A0B82FF16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pPr>
              <a:defRPr/>
            </a:pPr>
            <a:fld id="{F09DA7AB-665D-49B5-B368-FC46DF0F8CA4}" type="datetime3">
              <a:rPr lang="en-US"/>
              <a:pPr>
                <a:defRPr/>
              </a:pPr>
              <a:t>9 September 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marL="2286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MS PGothic" pitchFamily="34" charset="-128"/>
        </a:defRPr>
      </a:lvl2pPr>
      <a:lvl3pPr marL="4572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MS PGothic" pitchFamily="34" charset="-128"/>
        </a:defRPr>
      </a:lvl3pPr>
      <a:lvl4pPr marL="6858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Arial" charset="0"/>
        <a:buChar char="•"/>
        <a:defRPr sz="1600">
          <a:solidFill>
            <a:srgbClr val="004494"/>
          </a:solidFill>
          <a:latin typeface="Verdana"/>
          <a:ea typeface="MS PGothic" pitchFamily="34" charset="-128"/>
        </a:defRPr>
      </a:lvl4pPr>
      <a:lvl5pPr marL="9144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1784351"/>
            <a:ext cx="8734567" cy="307777"/>
          </a:xfrm>
        </p:spPr>
        <p:txBody>
          <a:bodyPr/>
          <a:lstStyle/>
          <a:p>
            <a:pPr algn="ctr"/>
            <a:r>
              <a:rPr lang="en-GB" sz="2000" dirty="0" smtClean="0"/>
              <a:t>The JRC </a:t>
            </a:r>
            <a:r>
              <a:rPr lang="en-GB" sz="2000" dirty="0" err="1" smtClean="0"/>
              <a:t>Dispa</a:t>
            </a:r>
            <a:r>
              <a:rPr lang="en-GB" sz="2000" dirty="0" smtClean="0"/>
              <a:t>-SET unit commitment model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122830" y="2634539"/>
            <a:ext cx="8884692" cy="615553"/>
          </a:xfrm>
        </p:spPr>
        <p:txBody>
          <a:bodyPr/>
          <a:lstStyle/>
          <a:p>
            <a:pPr marL="0" indent="0" algn="ctr" eaLnBrk="1" hangingPunct="1">
              <a:defRPr/>
            </a:pPr>
            <a:r>
              <a:rPr lang="en-US" sz="1600" u="sng" dirty="0" smtClean="0">
                <a:latin typeface="Verdana" pitchFamily="34" charset="0"/>
              </a:rPr>
              <a:t>Sylvain </a:t>
            </a:r>
            <a:r>
              <a:rPr lang="en-US" sz="1600" u="sng" dirty="0" err="1" smtClean="0">
                <a:latin typeface="Verdana" pitchFamily="34" charset="0"/>
              </a:rPr>
              <a:t>Quoilin</a:t>
            </a:r>
            <a:r>
              <a:rPr lang="en-US" sz="1600" dirty="0" smtClean="0">
                <a:latin typeface="Verdana" pitchFamily="34" charset="0"/>
              </a:rPr>
              <a:t>, </a:t>
            </a:r>
            <a:r>
              <a:rPr lang="en-GB" sz="1600" dirty="0" smtClean="0"/>
              <a:t>Ignacio </a:t>
            </a:r>
            <a:r>
              <a:rPr lang="en-GB" sz="1600" dirty="0"/>
              <a:t>Hidalgo Gonzalez, </a:t>
            </a:r>
            <a:r>
              <a:rPr lang="en-GB" sz="1600" dirty="0" smtClean="0"/>
              <a:t>Andreas </a:t>
            </a:r>
            <a:r>
              <a:rPr lang="en-GB" sz="1600" dirty="0" err="1" smtClean="0"/>
              <a:t>Zucker</a:t>
            </a:r>
            <a:endParaRPr lang="en-US" sz="1600" dirty="0"/>
          </a:p>
          <a:p>
            <a:pPr marL="0" indent="0" algn="ctr" eaLnBrk="1" hangingPunct="1">
              <a:defRPr/>
            </a:pPr>
            <a:endParaRPr lang="en-US" sz="1600" dirty="0" smtClean="0">
              <a:latin typeface="Verdan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181600" y="4602443"/>
            <a:ext cx="396239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defRPr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defRPr>
            </a:lvl1pPr>
            <a:lvl2pPr marL="2286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Wingdings" charset="2"/>
              <a:buChar char="§"/>
              <a:defRPr sz="1800" b="0" i="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2pPr>
            <a:lvl3pPr marL="4572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•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3pPr>
            <a:lvl4pPr marL="6858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4pPr>
            <a:lvl5pPr marL="9144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pPr marL="0" indent="0" algn="ctr" eaLnBrk="1" hangingPunct="1">
              <a:defRPr/>
            </a:pPr>
            <a:r>
              <a:rPr lang="fr-BE" sz="1800" u="sng" dirty="0" smtClean="0">
                <a:latin typeface="Verdana" pitchFamily="34" charset="0"/>
              </a:rPr>
              <a:t>Joint </a:t>
            </a:r>
            <a:r>
              <a:rPr lang="fr-BE" sz="1800" u="sng" dirty="0" err="1" smtClean="0">
                <a:latin typeface="Verdana" pitchFamily="34" charset="0"/>
              </a:rPr>
              <a:t>Research</a:t>
            </a:r>
            <a:r>
              <a:rPr lang="fr-BE" sz="1800" u="sng" dirty="0" smtClean="0">
                <a:latin typeface="Verdana" pitchFamily="34" charset="0"/>
              </a:rPr>
              <a:t> Center (JRC)</a:t>
            </a:r>
            <a:endParaRPr lang="en-US" sz="1800" dirty="0" smtClean="0"/>
          </a:p>
          <a:p>
            <a:pPr marL="0" indent="0" algn="ctr" eaLnBrk="1" hangingPunct="1">
              <a:defRPr/>
            </a:pPr>
            <a:endParaRPr lang="en-US" sz="1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88" y="1412875"/>
            <a:ext cx="7870825" cy="369332"/>
          </a:xfrm>
        </p:spPr>
        <p:txBody>
          <a:bodyPr/>
          <a:lstStyle/>
          <a:p>
            <a:r>
              <a:rPr lang="fr-BE" sz="2400" dirty="0" smtClean="0"/>
              <a:t>The </a:t>
            </a:r>
            <a:r>
              <a:rPr lang="fr-BE" sz="2400" dirty="0" err="1" smtClean="0"/>
              <a:t>Dispa</a:t>
            </a:r>
            <a:r>
              <a:rPr lang="fr-BE" sz="2400" dirty="0" smtClean="0"/>
              <a:t>-SET model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04" y="1900540"/>
            <a:ext cx="8093746" cy="1538883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400" dirty="0" smtClean="0"/>
              <a:t>Unit </a:t>
            </a:r>
            <a:r>
              <a:rPr lang="fr-BE" sz="1400" dirty="0" err="1" smtClean="0"/>
              <a:t>commitment</a:t>
            </a:r>
            <a:r>
              <a:rPr lang="fr-BE" sz="1400" dirty="0" smtClean="0"/>
              <a:t> and optimal </a:t>
            </a:r>
            <a:r>
              <a:rPr lang="fr-BE" sz="1400" dirty="0" err="1" smtClean="0"/>
              <a:t>dispatch</a:t>
            </a:r>
            <a:r>
              <a:rPr lang="fr-BE" sz="1400" dirty="0" smtClean="0"/>
              <a:t> </a:t>
            </a:r>
            <a:r>
              <a:rPr lang="fr-BE" sz="1400" dirty="0" smtClean="0"/>
              <a:t>model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400" dirty="0" smtClean="0"/>
              <a:t>MILP formulation</a:t>
            </a:r>
            <a:endParaRPr lang="fr-BE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400" dirty="0" err="1" smtClean="0"/>
              <a:t>Geographical</a:t>
            </a:r>
            <a:r>
              <a:rPr lang="fr-BE" sz="1400" dirty="0" smtClean="0"/>
              <a:t> </a:t>
            </a:r>
            <a:r>
              <a:rPr lang="fr-BE" sz="1400" dirty="0" err="1" smtClean="0"/>
              <a:t>coverage</a:t>
            </a:r>
            <a:r>
              <a:rPr lang="fr-BE" sz="1400" dirty="0" smtClean="0"/>
              <a:t>: </a:t>
            </a:r>
            <a:r>
              <a:rPr lang="fr-BE" sz="1400" dirty="0" err="1" smtClean="0"/>
              <a:t>whole</a:t>
            </a:r>
            <a:r>
              <a:rPr lang="fr-BE" sz="1400" dirty="0" smtClean="0"/>
              <a:t> EU (</a:t>
            </a:r>
            <a:r>
              <a:rPr lang="fr-BE" sz="1400" dirty="0" err="1" smtClean="0"/>
              <a:t>currently</a:t>
            </a:r>
            <a:r>
              <a:rPr lang="fr-BE" sz="1400" dirty="0" smtClean="0"/>
              <a:t>: </a:t>
            </a:r>
            <a:r>
              <a:rPr lang="fr-BE" sz="1400" dirty="0" smtClean="0"/>
              <a:t>ES, PT, FR, BE, NL, DE)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400" dirty="0" err="1" smtClean="0"/>
              <a:t>Constraints</a:t>
            </a:r>
            <a:r>
              <a:rPr lang="fr-BE" sz="1400" dirty="0" smtClean="0"/>
              <a:t>: min/max power, </a:t>
            </a:r>
            <a:r>
              <a:rPr lang="fr-BE" sz="1400" dirty="0" err="1" smtClean="0"/>
              <a:t>ramping</a:t>
            </a:r>
            <a:r>
              <a:rPr lang="fr-BE" sz="1400" dirty="0" smtClean="0"/>
              <a:t> rates, start-up times, min up/down </a:t>
            </a:r>
            <a:br>
              <a:rPr lang="fr-BE" sz="1400" dirty="0" smtClean="0"/>
            </a:br>
            <a:r>
              <a:rPr lang="fr-BE" sz="1400" dirty="0" smtClean="0"/>
              <a:t>		        times, </a:t>
            </a:r>
            <a:r>
              <a:rPr lang="fr-BE" sz="1400" dirty="0" err="1" smtClean="0"/>
              <a:t>interconnection</a:t>
            </a:r>
            <a:r>
              <a:rPr lang="fr-BE" sz="1400" dirty="0" smtClean="0"/>
              <a:t> NTC, </a:t>
            </a:r>
            <a:r>
              <a:rPr lang="fr-BE" sz="1400" dirty="0" err="1" smtClean="0"/>
              <a:t>storage</a:t>
            </a:r>
            <a:r>
              <a:rPr lang="fr-BE" sz="1400" dirty="0" smtClean="0"/>
              <a:t> </a:t>
            </a:r>
            <a:r>
              <a:rPr lang="fr-BE" sz="1400" dirty="0" err="1" smtClean="0"/>
              <a:t>limits</a:t>
            </a:r>
            <a:r>
              <a:rPr lang="fr-BE" sz="1400" dirty="0" smtClean="0"/>
              <a:t>, …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E22E82-8A73-45C3-992B-D94FCF5AE6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02FBCCD-FB32-408A-A410-1173E6013343}" type="datetime3">
              <a:rPr lang="en-US" smtClean="0"/>
              <a:pPr>
                <a:defRPr/>
              </a:pPr>
              <a:t>9 September 2015</a:t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70197" y="4244613"/>
            <a:ext cx="5997553" cy="2068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</p:pic>
      <p:sp>
        <p:nvSpPr>
          <p:cNvPr id="8" name="Right Brace 7"/>
          <p:cNvSpPr/>
          <p:nvPr/>
        </p:nvSpPr>
        <p:spPr bwMode="auto">
          <a:xfrm rot="16200000">
            <a:off x="4249492" y="3193140"/>
            <a:ext cx="352122" cy="1778794"/>
          </a:xfrm>
          <a:prstGeom prst="rightBrace">
            <a:avLst>
              <a:gd name="adj1" fmla="val 5090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9691" y="3519112"/>
            <a:ext cx="2590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Dispa</a:t>
            </a:r>
            <a:r>
              <a:rPr lang="fr-BE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-SET Model</a:t>
            </a:r>
            <a:endParaRPr lang="en-US" sz="2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ight Brace 9"/>
          <p:cNvSpPr/>
          <p:nvPr/>
        </p:nvSpPr>
        <p:spPr bwMode="auto">
          <a:xfrm rot="16200000">
            <a:off x="7190184" y="3567147"/>
            <a:ext cx="461962" cy="2493169"/>
          </a:xfrm>
          <a:prstGeom prst="rightBrace">
            <a:avLst>
              <a:gd name="adj1" fmla="val 5090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9322" y="4064001"/>
            <a:ext cx="2223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JRC EU-TIMES</a:t>
            </a:r>
            <a:endParaRPr lang="en-US" sz="2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5272" y="4571057"/>
            <a:ext cx="1657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JRC (IET) </a:t>
            </a:r>
          </a:p>
          <a:p>
            <a:r>
              <a:rPr lang="fr-BE" sz="20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m</a:t>
            </a:r>
            <a:r>
              <a:rPr lang="fr-BE" sz="20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odels</a:t>
            </a:r>
            <a:r>
              <a:rPr lang="fr-BE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: </a:t>
            </a:r>
            <a:endParaRPr lang="en-US" sz="2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43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2918"/>
            <a:ext cx="9144000" cy="41295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VRE </a:t>
            </a:r>
            <a:r>
              <a:rPr lang="fr-BE" dirty="0" err="1" smtClean="0"/>
              <a:t>penetration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35738" y="5687060"/>
            <a:ext cx="2133600" cy="153988"/>
          </a:xfrm>
        </p:spPr>
        <p:txBody>
          <a:bodyPr/>
          <a:lstStyle/>
          <a:p>
            <a:pPr>
              <a:defRPr/>
            </a:pPr>
            <a:fld id="{16E22E82-8A73-45C3-992B-D94FCF5AE6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0538"/>
            <a:ext cx="9144000" cy="41295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0538"/>
            <a:ext cx="9144000" cy="4129548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 bwMode="auto">
          <a:xfrm>
            <a:off x="4541520" y="3413760"/>
            <a:ext cx="640080" cy="2087880"/>
          </a:xfrm>
          <a:prstGeom prst="ellipse">
            <a:avLst/>
          </a:prstGeom>
          <a:noFill/>
          <a:ln>
            <a:solidFill>
              <a:srgbClr val="00B050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877" y="3016925"/>
            <a:ext cx="3291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err="1" smtClean="0">
                <a:solidFill>
                  <a:srgbClr val="00B050"/>
                </a:solidFill>
              </a:rPr>
              <a:t>Insufficient</a:t>
            </a:r>
            <a:r>
              <a:rPr lang="fr-BE" sz="1400" dirty="0" smtClean="0">
                <a:solidFill>
                  <a:srgbClr val="00B050"/>
                </a:solidFill>
              </a:rPr>
              <a:t> </a:t>
            </a:r>
            <a:r>
              <a:rPr lang="fr-BE" sz="1400" dirty="0" err="1" smtClean="0">
                <a:solidFill>
                  <a:srgbClr val="00B050"/>
                </a:solidFill>
              </a:rPr>
              <a:t>ramping</a:t>
            </a:r>
            <a:r>
              <a:rPr lang="fr-BE" sz="1400" dirty="0" smtClean="0">
                <a:solidFill>
                  <a:srgbClr val="00B050"/>
                </a:solidFill>
              </a:rPr>
              <a:t> </a:t>
            </a:r>
            <a:r>
              <a:rPr lang="fr-BE" sz="1400" dirty="0" err="1" smtClean="0">
                <a:solidFill>
                  <a:srgbClr val="00B050"/>
                </a:solidFill>
              </a:rPr>
              <a:t>capability</a:t>
            </a:r>
            <a:endParaRPr lang="en-US" sz="1400" dirty="0">
              <a:solidFill>
                <a:srgbClr val="00B050"/>
              </a:solidFill>
            </a:endParaRPr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0538"/>
            <a:ext cx="9144000" cy="4121927"/>
          </a:xfrm>
        </p:spPr>
      </p:pic>
    </p:spTree>
    <p:extLst>
      <p:ext uri="{BB962C8B-B14F-4D97-AF65-F5344CB8AC3E}">
        <p14:creationId xmlns:p14="http://schemas.microsoft.com/office/powerpoint/2010/main" val="303033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Resolution</a:t>
            </a:r>
            <a:r>
              <a:rPr lang="fr-BE" dirty="0"/>
              <a:t> flow </a:t>
            </a:r>
            <a:r>
              <a:rPr lang="fr-BE" dirty="0" err="1"/>
              <a:t>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E22E82-8A73-45C3-992B-D94FCF5AE6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02FBCCD-FB32-408A-A410-1173E6013343}" type="datetime3">
              <a:rPr lang="en-US" smtClean="0"/>
              <a:pPr>
                <a:defRPr/>
              </a:pPr>
              <a:t>9 September 2015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419225" y="3343275"/>
            <a:ext cx="12477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428874" y="2760013"/>
            <a:ext cx="1381072" cy="11319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Data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Template: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Mysql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database</a:t>
            </a:r>
            <a:endParaRPr lang="fr-BE" sz="1200" b="0" dirty="0" smtClean="0">
              <a:solidFill>
                <a:schemeClr val="tx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02393" y="2777291"/>
            <a:ext cx="1395412" cy="1114690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Raw</a:t>
            </a: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data</a:t>
            </a:r>
            <a:r>
              <a:rPr lang="fr-BE" sz="120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: 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csv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from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the TSO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819649" y="2211307"/>
            <a:ext cx="1638247" cy="7128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34 Excel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(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Ignacio’s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model)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429499" y="2760013"/>
            <a:ext cx="1533472" cy="11319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Results</a:t>
            </a:r>
            <a:endParaRPr kumimoji="0" lang="fr-B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1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excel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with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BOTH the inputs and the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results</a:t>
            </a:r>
            <a:endParaRPr lang="fr-BE" sz="1200" b="0" dirty="0" smtClean="0">
              <a:solidFill>
                <a:schemeClr val="tx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819648" y="3206181"/>
            <a:ext cx="1638247" cy="581025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GDX file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819649" y="4101531"/>
            <a:ext cx="1638247" cy="581025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Python Format</a:t>
            </a:r>
          </a:p>
        </p:txBody>
      </p:sp>
      <p:sp>
        <p:nvSpPr>
          <p:cNvPr id="15" name="Right Arrow 14"/>
          <p:cNvSpPr/>
          <p:nvPr/>
        </p:nvSpPr>
        <p:spPr bwMode="auto">
          <a:xfrm>
            <a:off x="5967358" y="5190781"/>
            <a:ext cx="714375" cy="2905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5986353" y="5626205"/>
            <a:ext cx="714375" cy="2905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5986353" y="6078642"/>
            <a:ext cx="714375" cy="29051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867334" y="4682555"/>
            <a:ext cx="2100372" cy="184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defRPr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defRPr>
            </a:lvl1pPr>
            <a:lvl2pPr marL="2286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•"/>
              <a:defRPr sz="1800" b="0" i="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2pPr>
            <a:lvl3pPr marL="4572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Wingdings" charset="2"/>
              <a:buChar char="§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3pPr>
            <a:lvl4pPr marL="6858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4pPr>
            <a:lvl5pPr marL="9144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dirty="0" smtClean="0"/>
              <a:t>Conversion </a:t>
            </a:r>
            <a:r>
              <a:rPr lang="fr-BE" sz="1600" dirty="0" err="1" smtClean="0"/>
              <a:t>tool</a:t>
            </a:r>
            <a:r>
              <a:rPr lang="fr-BE" sz="1600" dirty="0" smtClean="0"/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Python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GAMS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Dos/Batch</a:t>
            </a:r>
            <a:endParaRPr lang="fr-BE" sz="1600" b="0" dirty="0"/>
          </a:p>
        </p:txBody>
      </p:sp>
    </p:spTree>
    <p:extLst>
      <p:ext uri="{BB962C8B-B14F-4D97-AF65-F5344CB8AC3E}">
        <p14:creationId xmlns:p14="http://schemas.microsoft.com/office/powerpoint/2010/main" val="32558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Resolution</a:t>
            </a:r>
            <a:r>
              <a:rPr lang="fr-BE" dirty="0"/>
              <a:t> flow </a:t>
            </a:r>
            <a:r>
              <a:rPr lang="fr-BE" dirty="0" err="1"/>
              <a:t>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E22E82-8A73-45C3-992B-D94FCF5AE6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02FBCCD-FB32-408A-A410-1173E6013343}" type="datetime3">
              <a:rPr lang="en-US" smtClean="0"/>
              <a:pPr>
                <a:defRPr/>
              </a:pPr>
              <a:t>9 September 2015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419225" y="3343275"/>
            <a:ext cx="12477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428874" y="2760013"/>
            <a:ext cx="1381072" cy="11319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Data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Template: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Mysql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database</a:t>
            </a:r>
            <a:endParaRPr lang="fr-BE" sz="1200" b="0" dirty="0" smtClean="0">
              <a:solidFill>
                <a:schemeClr val="tx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02393" y="2777291"/>
            <a:ext cx="1395412" cy="1114690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Raw</a:t>
            </a: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data</a:t>
            </a:r>
            <a:r>
              <a:rPr lang="fr-BE" sz="120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: 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csv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from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the TSO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819649" y="2211307"/>
            <a:ext cx="1638247" cy="7128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34 Excel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(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Ignacio’s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model)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429499" y="2760013"/>
            <a:ext cx="1533472" cy="11319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Results</a:t>
            </a:r>
            <a:endParaRPr kumimoji="0" lang="fr-B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1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excel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with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BOTH the inputs and the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results</a:t>
            </a:r>
            <a:endParaRPr lang="fr-BE" sz="1200" b="0" dirty="0" smtClean="0">
              <a:solidFill>
                <a:schemeClr val="tx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819648" y="3206181"/>
            <a:ext cx="1638247" cy="581025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GDX file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819649" y="4101531"/>
            <a:ext cx="1638247" cy="581025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Python Format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1581150" y="3206181"/>
            <a:ext cx="714375" cy="2905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5255" y="4143375"/>
            <a:ext cx="4545807" cy="2225779"/>
          </a:xfrm>
        </p:spPr>
        <p:txBody>
          <a:bodyPr>
            <a:normAutofit fontScale="77500" lnSpcReduction="20000"/>
          </a:bodyPr>
          <a:lstStyle/>
          <a:p>
            <a:r>
              <a:rPr lang="fr-BE" sz="1600" b="1" dirty="0" err="1" smtClean="0"/>
              <a:t>Raw</a:t>
            </a:r>
            <a:r>
              <a:rPr lang="fr-BE" sz="1600" b="1" dirty="0" smtClean="0"/>
              <a:t> data </a:t>
            </a:r>
            <a:r>
              <a:rPr lang="fr-BE" sz="1600" b="1" dirty="0" err="1" smtClean="0"/>
              <a:t>processing</a:t>
            </a:r>
            <a:r>
              <a:rPr lang="fr-BE" sz="1600" b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fr-BE" sz="1600" dirty="0" smtClean="0"/>
              <a:t>Read </a:t>
            </a:r>
            <a:r>
              <a:rPr lang="fr-BE" sz="1600" dirty="0"/>
              <a:t>csv </a:t>
            </a:r>
            <a:r>
              <a:rPr lang="fr-BE" sz="1600" dirty="0" err="1"/>
              <a:t>sheets</a:t>
            </a:r>
            <a:r>
              <a:rPr lang="fr-BE" sz="1600" dirty="0"/>
              <a:t>, assemble data</a:t>
            </a:r>
            <a:endParaRPr lang="fr-BE" sz="1600" dirty="0" smtClean="0"/>
          </a:p>
          <a:p>
            <a:pPr>
              <a:buFont typeface="Arial" pitchFamily="34" charset="0"/>
              <a:buChar char="•"/>
            </a:pPr>
            <a:r>
              <a:rPr lang="fr-BE" sz="1600" dirty="0" err="1" smtClean="0"/>
              <a:t>Convert</a:t>
            </a:r>
            <a:r>
              <a:rPr lang="fr-BE" sz="1600" dirty="0" smtClean="0"/>
              <a:t> to the right format (</a:t>
            </a:r>
            <a:r>
              <a:rPr lang="fr-BE" sz="1600" dirty="0" err="1" smtClean="0"/>
              <a:t>timestep</a:t>
            </a:r>
            <a:r>
              <a:rPr lang="fr-BE" sz="1600" dirty="0" smtClean="0"/>
              <a:t>, </a:t>
            </a:r>
            <a:r>
              <a:rPr lang="fr-BE" sz="1600" dirty="0" err="1" smtClean="0"/>
              <a:t>units</a:t>
            </a:r>
            <a:r>
              <a:rPr lang="fr-BE" sz="1600" dirty="0" smtClean="0"/>
              <a:t>, </a:t>
            </a:r>
            <a:r>
              <a:rPr lang="fr-BE" sz="1600" dirty="0" err="1" smtClean="0"/>
              <a:t>etc</a:t>
            </a:r>
            <a:r>
              <a:rPr lang="fr-BE" sz="16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fr-BE" sz="1600" dirty="0" err="1" smtClean="0"/>
              <a:t>Define</a:t>
            </a:r>
            <a:r>
              <a:rPr lang="fr-BE" sz="1600" dirty="0" smtClean="0"/>
              <a:t> </a:t>
            </a:r>
            <a:r>
              <a:rPr lang="fr-BE" sz="1600" dirty="0" err="1" smtClean="0"/>
              <a:t>proper</a:t>
            </a:r>
            <a:r>
              <a:rPr lang="fr-BE" sz="1600" dirty="0" smtClean="0"/>
              <a:t> time index (duplicates not </a:t>
            </a:r>
            <a:r>
              <a:rPr lang="fr-BE" sz="1600" dirty="0" err="1" smtClean="0"/>
              <a:t>allowed</a:t>
            </a:r>
            <a:r>
              <a:rPr lang="fr-BE" sz="16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fr-BE" sz="1600" dirty="0" err="1" smtClean="0"/>
              <a:t>Connect</a:t>
            </a:r>
            <a:r>
              <a:rPr lang="fr-BE" sz="1600" dirty="0" smtClean="0"/>
              <a:t> to </a:t>
            </a:r>
            <a:r>
              <a:rPr lang="fr-BE" sz="1600" dirty="0" err="1" smtClean="0"/>
              <a:t>database</a:t>
            </a:r>
            <a:endParaRPr lang="fr-BE" sz="1600" dirty="0" smtClean="0"/>
          </a:p>
          <a:p>
            <a:pPr>
              <a:buFont typeface="Arial" pitchFamily="34" charset="0"/>
              <a:buChar char="•"/>
            </a:pPr>
            <a:r>
              <a:rPr lang="fr-BE" sz="1600" dirty="0" smtClean="0"/>
              <a:t>Check if data </a:t>
            </a:r>
            <a:r>
              <a:rPr lang="fr-BE" sz="1600" dirty="0" err="1" smtClean="0"/>
              <a:t>present</a:t>
            </a:r>
            <a:r>
              <a:rPr lang="fr-BE" sz="1600" dirty="0" smtClean="0"/>
              <a:t> &amp; </a:t>
            </a:r>
            <a:r>
              <a:rPr lang="fr-BE" sz="1600" dirty="0" err="1" smtClean="0"/>
              <a:t>write</a:t>
            </a:r>
            <a:r>
              <a:rPr lang="fr-BE" sz="1600" dirty="0" smtClean="0"/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fr-BE" sz="1600" dirty="0" err="1" smtClean="0"/>
              <a:t>Write</a:t>
            </a:r>
            <a:r>
              <a:rPr lang="fr-BE" sz="1600" dirty="0" smtClean="0"/>
              <a:t> </a:t>
            </a:r>
            <a:r>
              <a:rPr lang="fr-BE" sz="1600" dirty="0" err="1" smtClean="0"/>
              <a:t>metadata</a:t>
            </a:r>
            <a:endParaRPr lang="fr-BE" sz="1600" dirty="0" smtClean="0"/>
          </a:p>
        </p:txBody>
      </p:sp>
      <p:sp>
        <p:nvSpPr>
          <p:cNvPr id="15" name="Right Arrow 14"/>
          <p:cNvSpPr/>
          <p:nvPr/>
        </p:nvSpPr>
        <p:spPr bwMode="auto">
          <a:xfrm>
            <a:off x="5967358" y="5190781"/>
            <a:ext cx="714375" cy="2905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5986353" y="5626205"/>
            <a:ext cx="714375" cy="2905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5986353" y="6078642"/>
            <a:ext cx="714375" cy="29051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867334" y="4682555"/>
            <a:ext cx="2100372" cy="184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defRPr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defRPr>
            </a:lvl1pPr>
            <a:lvl2pPr marL="2286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•"/>
              <a:defRPr sz="1800" b="0" i="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2pPr>
            <a:lvl3pPr marL="4572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Wingdings" charset="2"/>
              <a:buChar char="§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3pPr>
            <a:lvl4pPr marL="6858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4pPr>
            <a:lvl5pPr marL="9144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dirty="0" smtClean="0"/>
              <a:t>Conversion </a:t>
            </a:r>
            <a:r>
              <a:rPr lang="fr-BE" sz="1600" dirty="0" err="1" smtClean="0"/>
              <a:t>tool</a:t>
            </a:r>
            <a:r>
              <a:rPr lang="fr-BE" sz="1600" dirty="0" smtClean="0"/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Python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GAMS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Dos/Batch</a:t>
            </a:r>
            <a:endParaRPr lang="fr-BE" sz="1600" b="0" dirty="0"/>
          </a:p>
        </p:txBody>
      </p:sp>
    </p:spTree>
    <p:extLst>
      <p:ext uri="{BB962C8B-B14F-4D97-AF65-F5344CB8AC3E}">
        <p14:creationId xmlns:p14="http://schemas.microsoft.com/office/powerpoint/2010/main" val="36622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Resolution</a:t>
            </a:r>
            <a:r>
              <a:rPr lang="fr-BE" dirty="0"/>
              <a:t> flow </a:t>
            </a:r>
            <a:r>
              <a:rPr lang="fr-BE" dirty="0" err="1"/>
              <a:t>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E22E82-8A73-45C3-992B-D94FCF5AE6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02FBCCD-FB32-408A-A410-1173E6013343}" type="datetime3">
              <a:rPr lang="en-US" smtClean="0"/>
              <a:pPr>
                <a:defRPr/>
              </a:pPr>
              <a:t>9 September 2015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419225" y="3343275"/>
            <a:ext cx="12477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428874" y="2760013"/>
            <a:ext cx="1381072" cy="11319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Data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Template: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Mysql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database</a:t>
            </a:r>
            <a:endParaRPr lang="fr-BE" sz="1200" b="0" dirty="0" smtClean="0">
              <a:solidFill>
                <a:schemeClr val="tx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02393" y="2777291"/>
            <a:ext cx="1395412" cy="1114690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Raw</a:t>
            </a: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data</a:t>
            </a:r>
            <a:r>
              <a:rPr lang="fr-BE" sz="120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: 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csv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from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the TSO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819649" y="2211307"/>
            <a:ext cx="1638247" cy="7128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34 Excel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(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Ignacio’s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model)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429499" y="2760013"/>
            <a:ext cx="1533472" cy="11319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Results</a:t>
            </a:r>
            <a:endParaRPr kumimoji="0" lang="fr-B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1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excel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with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BOTH the inputs and the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results</a:t>
            </a:r>
            <a:endParaRPr lang="fr-BE" sz="1200" b="0" dirty="0" smtClean="0">
              <a:solidFill>
                <a:schemeClr val="tx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819648" y="3206181"/>
            <a:ext cx="1638247" cy="581025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GDX file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819649" y="4101531"/>
            <a:ext cx="1638247" cy="581025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Python Format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1581150" y="3206181"/>
            <a:ext cx="714375" cy="2905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5967358" y="5190781"/>
            <a:ext cx="714375" cy="2905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5986353" y="5626205"/>
            <a:ext cx="714375" cy="2905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5986353" y="6078642"/>
            <a:ext cx="714375" cy="29051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867334" y="4682555"/>
            <a:ext cx="2100372" cy="184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defRPr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defRPr>
            </a:lvl1pPr>
            <a:lvl2pPr marL="2286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•"/>
              <a:defRPr sz="1800" b="0" i="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2pPr>
            <a:lvl3pPr marL="4572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Wingdings" charset="2"/>
              <a:buChar char="§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3pPr>
            <a:lvl4pPr marL="6858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4pPr>
            <a:lvl5pPr marL="9144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dirty="0" smtClean="0"/>
              <a:t>Conversion </a:t>
            </a:r>
            <a:r>
              <a:rPr lang="fr-BE" sz="1600" dirty="0" err="1" smtClean="0"/>
              <a:t>tool</a:t>
            </a:r>
            <a:r>
              <a:rPr lang="fr-BE" sz="1600" dirty="0" smtClean="0"/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Python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GAMS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Dos/Batch</a:t>
            </a:r>
            <a:endParaRPr lang="fr-BE" sz="1600" b="0" dirty="0"/>
          </a:p>
        </p:txBody>
      </p:sp>
      <p:sp>
        <p:nvSpPr>
          <p:cNvPr id="18" name="Right Arrow 17"/>
          <p:cNvSpPr/>
          <p:nvPr/>
        </p:nvSpPr>
        <p:spPr bwMode="auto">
          <a:xfrm rot="19947679">
            <a:off x="3933825" y="2725062"/>
            <a:ext cx="714375" cy="1381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3942366" y="3343275"/>
            <a:ext cx="714375" cy="1381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2205180">
            <a:off x="3942365" y="3992990"/>
            <a:ext cx="714375" cy="1381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55970" y="4283179"/>
            <a:ext cx="4545807" cy="208052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fr-BE" sz="1600" b="1" dirty="0" err="1" smtClean="0"/>
              <a:t>Writing</a:t>
            </a:r>
            <a:r>
              <a:rPr lang="fr-BE" sz="1600" b="1" dirty="0" smtClean="0"/>
              <a:t> the </a:t>
            </a:r>
            <a:r>
              <a:rPr lang="fr-BE" sz="1600" b="1" dirty="0" err="1" smtClean="0"/>
              <a:t>DispaSET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template</a:t>
            </a:r>
            <a:r>
              <a:rPr lang="fr-BE" sz="1600" b="1" dirty="0" smtClean="0"/>
              <a:t>: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smtClean="0"/>
              <a:t>Slice the data to the </a:t>
            </a:r>
            <a:r>
              <a:rPr lang="fr-BE" sz="1600" dirty="0" err="1" smtClean="0"/>
              <a:t>required</a:t>
            </a:r>
            <a:r>
              <a:rPr lang="fr-BE" sz="1600" dirty="0" smtClean="0"/>
              <a:t> time range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smtClean="0"/>
              <a:t>Deal </a:t>
            </a:r>
            <a:r>
              <a:rPr lang="fr-BE" sz="1600" dirty="0" err="1" smtClean="0"/>
              <a:t>with</a:t>
            </a:r>
            <a:r>
              <a:rPr lang="fr-BE" sz="1600" dirty="0" smtClean="0"/>
              <a:t> </a:t>
            </a:r>
            <a:r>
              <a:rPr lang="fr-BE" sz="1600" dirty="0" err="1" smtClean="0"/>
              <a:t>missing</a:t>
            </a:r>
            <a:r>
              <a:rPr lang="fr-BE" sz="1600" dirty="0" smtClean="0"/>
              <a:t> data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smtClean="0"/>
              <a:t>Check data for </a:t>
            </a:r>
            <a:r>
              <a:rPr lang="fr-BE" sz="1600" dirty="0" err="1" smtClean="0"/>
              <a:t>consistency</a:t>
            </a:r>
            <a:r>
              <a:rPr lang="fr-BE" sz="1600" dirty="0" smtClean="0"/>
              <a:t> (min up/down times, startup times, etc.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err="1" smtClean="0"/>
              <a:t>Calculate</a:t>
            </a:r>
            <a:r>
              <a:rPr lang="fr-BE" sz="1600" dirty="0" smtClean="0"/>
              <a:t> variable </a:t>
            </a:r>
            <a:r>
              <a:rPr lang="fr-BE" sz="1600" dirty="0" err="1" smtClean="0"/>
              <a:t>cost</a:t>
            </a:r>
            <a:r>
              <a:rPr lang="fr-BE" sz="1600" dirty="0" smtClean="0"/>
              <a:t> for </a:t>
            </a:r>
            <a:r>
              <a:rPr lang="fr-BE" sz="1600" dirty="0" err="1" smtClean="0"/>
              <a:t>each</a:t>
            </a:r>
            <a:r>
              <a:rPr lang="fr-BE" sz="1600" dirty="0" smtClean="0"/>
              <a:t> unit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err="1" smtClean="0"/>
              <a:t>Clustering</a:t>
            </a:r>
            <a:endParaRPr lang="fr-BE" sz="16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err="1" smtClean="0"/>
              <a:t>Define</a:t>
            </a:r>
            <a:r>
              <a:rPr lang="fr-BE" sz="1600" dirty="0" smtClean="0"/>
              <a:t> scenario </a:t>
            </a:r>
            <a:r>
              <a:rPr lang="fr-BE" sz="1600" dirty="0" err="1" smtClean="0"/>
              <a:t>according</a:t>
            </a:r>
            <a:r>
              <a:rPr lang="fr-BE" sz="1600" dirty="0" smtClean="0"/>
              <a:t> to user inputs (</a:t>
            </a:r>
            <a:r>
              <a:rPr lang="fr-BE" sz="1600" dirty="0" err="1" smtClean="0"/>
              <a:t>curtailment</a:t>
            </a:r>
            <a:r>
              <a:rPr lang="fr-BE" sz="1600" dirty="0" smtClean="0"/>
              <a:t>, participation to </a:t>
            </a:r>
            <a:r>
              <a:rPr lang="fr-BE" sz="1600" dirty="0" err="1" smtClean="0"/>
              <a:t>reserve</a:t>
            </a:r>
            <a:r>
              <a:rPr lang="fr-BE" sz="1600" dirty="0" smtClean="0"/>
              <a:t>, </a:t>
            </a:r>
            <a:r>
              <a:rPr lang="fr-BE" sz="1600" dirty="0" err="1" smtClean="0"/>
              <a:t>amount</a:t>
            </a:r>
            <a:r>
              <a:rPr lang="fr-BE" sz="1600" dirty="0" smtClean="0"/>
              <a:t> of VRE, </a:t>
            </a:r>
            <a:r>
              <a:rPr lang="fr-BE" sz="1600" dirty="0" err="1" smtClean="0"/>
              <a:t>amount</a:t>
            </a:r>
            <a:r>
              <a:rPr lang="fr-BE" sz="1600" dirty="0" smtClean="0"/>
              <a:t> of </a:t>
            </a:r>
            <a:r>
              <a:rPr lang="fr-BE" sz="1600" dirty="0" err="1" smtClean="0"/>
              <a:t>storage</a:t>
            </a:r>
            <a:r>
              <a:rPr lang="fr-BE" sz="1600" dirty="0" smtClean="0"/>
              <a:t>, …)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err="1" smtClean="0"/>
              <a:t>Define</a:t>
            </a:r>
            <a:r>
              <a:rPr lang="fr-BE" sz="1600" dirty="0" smtClean="0"/>
              <a:t> initial state (basic </a:t>
            </a:r>
            <a:r>
              <a:rPr lang="fr-BE" sz="1600" dirty="0" err="1" smtClean="0"/>
              <a:t>merit-order</a:t>
            </a:r>
            <a:r>
              <a:rPr lang="fr-BE" sz="1600" dirty="0" smtClean="0"/>
              <a:t> </a:t>
            </a:r>
            <a:r>
              <a:rPr lang="fr-BE" sz="1600" dirty="0" err="1" smtClean="0"/>
              <a:t>dispatch</a:t>
            </a:r>
            <a:r>
              <a:rPr lang="fr-BE" sz="1600" dirty="0" smtClean="0"/>
              <a:t>)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err="1" smtClean="0"/>
              <a:t>Write</a:t>
            </a:r>
            <a:r>
              <a:rPr lang="fr-BE" sz="1600" dirty="0" smtClean="0"/>
              <a:t> simulation </a:t>
            </a:r>
            <a:r>
              <a:rPr lang="fr-BE" sz="1600" dirty="0" err="1" smtClean="0"/>
              <a:t>environment</a:t>
            </a:r>
            <a:r>
              <a:rPr lang="fr-BE" sz="1600" dirty="0" smtClean="0"/>
              <a:t> to </a:t>
            </a:r>
            <a:r>
              <a:rPr lang="fr-BE" sz="1600" dirty="0" err="1" smtClean="0"/>
              <a:t>folder</a:t>
            </a:r>
            <a:endParaRPr lang="fr-BE" sz="1600" dirty="0" smtClean="0"/>
          </a:p>
        </p:txBody>
      </p:sp>
    </p:spTree>
    <p:extLst>
      <p:ext uri="{BB962C8B-B14F-4D97-AF65-F5344CB8AC3E}">
        <p14:creationId xmlns:p14="http://schemas.microsoft.com/office/powerpoint/2010/main" val="31467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Resolution</a:t>
            </a:r>
            <a:r>
              <a:rPr lang="fr-BE" dirty="0"/>
              <a:t> flow </a:t>
            </a:r>
            <a:r>
              <a:rPr lang="fr-BE" dirty="0" err="1"/>
              <a:t>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E22E82-8A73-45C3-992B-D94FCF5AE6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02FBCCD-FB32-408A-A410-1173E6013343}" type="datetime3">
              <a:rPr lang="en-US" smtClean="0"/>
              <a:pPr>
                <a:defRPr/>
              </a:pPr>
              <a:t>9 September 2015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419225" y="3343275"/>
            <a:ext cx="12477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428874" y="2760013"/>
            <a:ext cx="1381072" cy="11319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Data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Template: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Mysql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database</a:t>
            </a:r>
            <a:endParaRPr lang="fr-BE" sz="1200" b="0" dirty="0" smtClean="0">
              <a:solidFill>
                <a:schemeClr val="tx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02393" y="2777291"/>
            <a:ext cx="1395412" cy="1114690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Raw</a:t>
            </a: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data</a:t>
            </a:r>
            <a:r>
              <a:rPr lang="fr-BE" sz="120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: 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csv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from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the TSO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819649" y="2211307"/>
            <a:ext cx="1638247" cy="7128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34 Excel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(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Ignacio’s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model)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429499" y="2760013"/>
            <a:ext cx="1533472" cy="11319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Results</a:t>
            </a:r>
            <a:endParaRPr kumimoji="0" lang="fr-B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1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excel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with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BOTH the inputs and the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results</a:t>
            </a:r>
            <a:endParaRPr lang="fr-BE" sz="1200" b="0" dirty="0" smtClean="0">
              <a:solidFill>
                <a:schemeClr val="tx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819648" y="3206181"/>
            <a:ext cx="1638247" cy="581025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GDX file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819649" y="4101531"/>
            <a:ext cx="1638247" cy="581025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Python Format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1581150" y="3206181"/>
            <a:ext cx="714375" cy="2905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5967358" y="5190781"/>
            <a:ext cx="714375" cy="2905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5986353" y="5626205"/>
            <a:ext cx="714375" cy="2905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5986353" y="6078642"/>
            <a:ext cx="714375" cy="29051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867334" y="4682555"/>
            <a:ext cx="2100372" cy="184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defRPr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defRPr>
            </a:lvl1pPr>
            <a:lvl2pPr marL="2286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•"/>
              <a:defRPr sz="1800" b="0" i="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2pPr>
            <a:lvl3pPr marL="4572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Wingdings" charset="2"/>
              <a:buChar char="§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3pPr>
            <a:lvl4pPr marL="6858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4pPr>
            <a:lvl5pPr marL="9144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dirty="0" smtClean="0"/>
              <a:t>Conversion </a:t>
            </a:r>
            <a:r>
              <a:rPr lang="fr-BE" sz="1600" dirty="0" err="1" smtClean="0"/>
              <a:t>tool</a:t>
            </a:r>
            <a:r>
              <a:rPr lang="fr-BE" sz="1600" dirty="0" smtClean="0"/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Python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GAMS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Dos/Batch</a:t>
            </a:r>
            <a:endParaRPr lang="fr-BE" sz="1600" b="0" dirty="0"/>
          </a:p>
        </p:txBody>
      </p:sp>
      <p:sp>
        <p:nvSpPr>
          <p:cNvPr id="18" name="Right Arrow 17"/>
          <p:cNvSpPr/>
          <p:nvPr/>
        </p:nvSpPr>
        <p:spPr bwMode="auto">
          <a:xfrm rot="19947679">
            <a:off x="3933825" y="2725062"/>
            <a:ext cx="714375" cy="1381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3942366" y="3343275"/>
            <a:ext cx="714375" cy="1381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2205180">
            <a:off x="3942365" y="3992990"/>
            <a:ext cx="714375" cy="1381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55970" y="4283179"/>
            <a:ext cx="4545807" cy="208052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BE" sz="1600" b="1" dirty="0" smtClean="0"/>
              <a:t>Simulation </a:t>
            </a:r>
            <a:r>
              <a:rPr lang="fr-BE" sz="1600" b="1" dirty="0" err="1" smtClean="0"/>
              <a:t>environment</a:t>
            </a:r>
            <a:r>
              <a:rPr lang="fr-BE" sz="1600" b="1" dirty="0" smtClean="0"/>
              <a:t> and </a:t>
            </a:r>
            <a:r>
              <a:rPr lang="fr-BE" sz="1600" b="1" dirty="0" err="1" smtClean="0"/>
              <a:t>interoperability</a:t>
            </a:r>
            <a:r>
              <a:rPr lang="fr-BE" sz="1600" b="1" dirty="0" smtClean="0"/>
              <a:t>: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smtClean="0"/>
              <a:t>Self-consistent </a:t>
            </a:r>
            <a:r>
              <a:rPr lang="fr-BE" sz="1600" dirty="0" err="1" smtClean="0"/>
              <a:t>folder</a:t>
            </a:r>
            <a:r>
              <a:rPr lang="fr-BE" sz="1600" dirty="0" smtClean="0"/>
              <a:t> </a:t>
            </a:r>
            <a:r>
              <a:rPr lang="fr-BE" sz="1600" dirty="0" err="1" smtClean="0"/>
              <a:t>with</a:t>
            </a:r>
            <a:r>
              <a:rPr lang="fr-BE" sz="1600" dirty="0" smtClean="0"/>
              <a:t> all </a:t>
            </a:r>
            <a:r>
              <a:rPr lang="fr-BE" sz="1600" dirty="0" err="1" smtClean="0"/>
              <a:t>what</a:t>
            </a:r>
            <a:r>
              <a:rPr lang="fr-BE" sz="1600" dirty="0" smtClean="0"/>
              <a:t> </a:t>
            </a:r>
            <a:r>
              <a:rPr lang="fr-BE" sz="1600" dirty="0" err="1" smtClean="0"/>
              <a:t>is</a:t>
            </a:r>
            <a:r>
              <a:rPr lang="fr-BE" sz="1600" dirty="0" smtClean="0"/>
              <a:t> </a:t>
            </a:r>
            <a:r>
              <a:rPr lang="fr-BE" sz="1600" dirty="0" err="1" smtClean="0"/>
              <a:t>needed</a:t>
            </a:r>
            <a:r>
              <a:rPr lang="fr-BE" sz="1600" dirty="0" smtClean="0"/>
              <a:t> for a simulation: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fr-BE" sz="1400" dirty="0" smtClean="0"/>
              <a:t>Excel files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fr-BE" sz="1400" dirty="0" smtClean="0"/>
              <a:t>GDX file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fr-BE" sz="1400" dirty="0" err="1" smtClean="0"/>
              <a:t>Gams</a:t>
            </a:r>
            <a:r>
              <a:rPr lang="fr-BE" sz="1400" dirty="0" smtClean="0"/>
              <a:t> model files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fr-BE" sz="1400" dirty="0" smtClean="0"/>
              <a:t>Python files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err="1" smtClean="0"/>
              <a:t>Possibility</a:t>
            </a:r>
            <a:r>
              <a:rPr lang="fr-BE" sz="1600" dirty="0" smtClean="0"/>
              <a:t> to </a:t>
            </a:r>
            <a:r>
              <a:rPr lang="fr-BE" sz="1600" dirty="0" err="1" smtClean="0"/>
              <a:t>modify</a:t>
            </a:r>
            <a:r>
              <a:rPr lang="fr-BE" sz="1600" dirty="0" smtClean="0"/>
              <a:t> the </a:t>
            </a:r>
            <a:r>
              <a:rPr lang="fr-BE" sz="1600" dirty="0" err="1" smtClean="0"/>
              <a:t>template</a:t>
            </a:r>
            <a:r>
              <a:rPr lang="fr-BE" sz="1600" dirty="0" smtClean="0"/>
              <a:t> </a:t>
            </a:r>
            <a:r>
              <a:rPr lang="fr-BE" sz="1600" dirty="0" err="1" smtClean="0"/>
              <a:t>manually</a:t>
            </a:r>
            <a:r>
              <a:rPr lang="fr-BE" sz="1600" dirty="0" smtClean="0"/>
              <a:t> and </a:t>
            </a:r>
            <a:r>
              <a:rPr lang="fr-BE" sz="1600" dirty="0" err="1" smtClean="0"/>
              <a:t>re-generate</a:t>
            </a:r>
            <a:r>
              <a:rPr lang="fr-BE" sz="1600" dirty="0" smtClean="0"/>
              <a:t> GDX file in DOS or in Python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smtClean="0"/>
              <a:t>Dos script </a:t>
            </a:r>
            <a:r>
              <a:rPr lang="fr-BE" sz="1600" dirty="0" err="1" smtClean="0"/>
              <a:t>is</a:t>
            </a:r>
            <a:r>
              <a:rPr lang="fr-BE" sz="1600" dirty="0" smtClean="0"/>
              <a:t> </a:t>
            </a:r>
            <a:r>
              <a:rPr lang="fr-BE" sz="1600" dirty="0" err="1" smtClean="0"/>
              <a:t>automatically</a:t>
            </a:r>
            <a:r>
              <a:rPr lang="fr-BE" sz="1600" dirty="0" smtClean="0"/>
              <a:t> </a:t>
            </a:r>
            <a:r>
              <a:rPr lang="fr-BE" sz="1600" dirty="0" err="1" smtClean="0"/>
              <a:t>generated</a:t>
            </a:r>
            <a:r>
              <a:rPr lang="fr-BE" sz="1600" dirty="0" smtClean="0"/>
              <a:t> by python for all variables</a:t>
            </a:r>
          </a:p>
        </p:txBody>
      </p:sp>
      <p:sp>
        <p:nvSpPr>
          <p:cNvPr id="23" name="Right Arrow 22"/>
          <p:cNvSpPr/>
          <p:nvPr/>
        </p:nvSpPr>
        <p:spPr bwMode="auto">
          <a:xfrm rot="16200000">
            <a:off x="5242340" y="3880061"/>
            <a:ext cx="275860" cy="145257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 rot="5400000">
            <a:off x="5236581" y="2995820"/>
            <a:ext cx="237372" cy="145256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6200000" flipV="1">
            <a:off x="5800040" y="3493260"/>
            <a:ext cx="1132719" cy="45719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 rot="16200000" flipH="1" flipV="1">
            <a:off x="5693021" y="3493260"/>
            <a:ext cx="1151772" cy="45719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Resolution</a:t>
            </a:r>
            <a:r>
              <a:rPr lang="fr-BE" dirty="0"/>
              <a:t> flow </a:t>
            </a:r>
            <a:r>
              <a:rPr lang="fr-BE" dirty="0" err="1"/>
              <a:t>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E22E82-8A73-45C3-992B-D94FCF5AE6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02FBCCD-FB32-408A-A410-1173E6013343}" type="datetime3">
              <a:rPr lang="en-US" smtClean="0"/>
              <a:pPr>
                <a:defRPr/>
              </a:pPr>
              <a:t>9 September 2015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419225" y="3343275"/>
            <a:ext cx="12477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428874" y="2760013"/>
            <a:ext cx="1381072" cy="11319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Data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Template: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Mysql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database</a:t>
            </a:r>
            <a:endParaRPr lang="fr-BE" sz="1200" b="0" dirty="0" smtClean="0">
              <a:solidFill>
                <a:schemeClr val="tx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02393" y="2777291"/>
            <a:ext cx="1395412" cy="1114690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Raw</a:t>
            </a: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data</a:t>
            </a:r>
            <a:r>
              <a:rPr lang="fr-BE" sz="120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: 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csv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from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the TSO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819649" y="2211307"/>
            <a:ext cx="1638247" cy="7128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34 Excel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(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Ignacio’s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model)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429499" y="2760013"/>
            <a:ext cx="1533472" cy="1131968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Results</a:t>
            </a:r>
            <a:endParaRPr kumimoji="0" lang="fr-B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1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excel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sheet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with</a:t>
            </a: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BOTH the inputs and the </a:t>
            </a:r>
            <a:r>
              <a:rPr lang="fr-BE" sz="1200" b="0" dirty="0" err="1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results</a:t>
            </a:r>
            <a:endParaRPr lang="fr-BE" sz="1200" b="0" dirty="0" smtClean="0">
              <a:solidFill>
                <a:schemeClr val="tx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819648" y="3206181"/>
            <a:ext cx="1638247" cy="581025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GDX file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819649" y="4101531"/>
            <a:ext cx="1638247" cy="581025"/>
          </a:xfrm>
          <a:prstGeom prst="round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Sim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kumimoji="0" lang="fr-BE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template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: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200" b="0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Python Format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1581150" y="3206181"/>
            <a:ext cx="714375" cy="2905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5967358" y="5190781"/>
            <a:ext cx="714375" cy="2905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5986353" y="5626205"/>
            <a:ext cx="714375" cy="2905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5986353" y="6078642"/>
            <a:ext cx="714375" cy="29051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867334" y="4682555"/>
            <a:ext cx="2100372" cy="184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defRPr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defRPr>
            </a:lvl1pPr>
            <a:lvl2pPr marL="2286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•"/>
              <a:defRPr sz="1800" b="0" i="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2pPr>
            <a:lvl3pPr marL="4572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Wingdings" charset="2"/>
              <a:buChar char="§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3pPr>
            <a:lvl4pPr marL="6858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4pPr>
            <a:lvl5pPr marL="9144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dirty="0" smtClean="0"/>
              <a:t>Conversion </a:t>
            </a:r>
            <a:r>
              <a:rPr lang="fr-BE" sz="1600" dirty="0" err="1" smtClean="0"/>
              <a:t>tool</a:t>
            </a:r>
            <a:r>
              <a:rPr lang="fr-BE" sz="1600" dirty="0" smtClean="0"/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Python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GAMS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BE" sz="1600" b="0" dirty="0" smtClean="0"/>
              <a:t>Dos/Batch</a:t>
            </a:r>
            <a:endParaRPr lang="fr-BE" sz="1600" b="0" dirty="0"/>
          </a:p>
        </p:txBody>
      </p:sp>
      <p:sp>
        <p:nvSpPr>
          <p:cNvPr id="18" name="Right Arrow 17"/>
          <p:cNvSpPr/>
          <p:nvPr/>
        </p:nvSpPr>
        <p:spPr bwMode="auto">
          <a:xfrm rot="19947679">
            <a:off x="3933825" y="2725062"/>
            <a:ext cx="714375" cy="1381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3942366" y="3343275"/>
            <a:ext cx="714375" cy="1381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2205180">
            <a:off x="3942365" y="3992990"/>
            <a:ext cx="714375" cy="1381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55970" y="4283179"/>
            <a:ext cx="4545807" cy="20805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fr-BE" sz="1600" b="1" dirty="0" smtClean="0"/>
              <a:t>Simulation: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smtClean="0"/>
              <a:t>The GAMS simulation file must </a:t>
            </a:r>
            <a:r>
              <a:rPr lang="fr-BE" sz="1600" dirty="0" err="1" smtClean="0"/>
              <a:t>be</a:t>
            </a:r>
            <a:r>
              <a:rPr lang="fr-BE" sz="1600" dirty="0" smtClean="0"/>
              <a:t> </a:t>
            </a:r>
            <a:r>
              <a:rPr lang="fr-BE" sz="1600" dirty="0" err="1" smtClean="0"/>
              <a:t>run</a:t>
            </a:r>
            <a:r>
              <a:rPr lang="fr-BE" sz="1600" dirty="0" smtClean="0"/>
              <a:t> </a:t>
            </a:r>
            <a:r>
              <a:rPr lang="fr-BE" sz="1600" dirty="0" err="1" smtClean="0"/>
              <a:t>from</a:t>
            </a:r>
            <a:r>
              <a:rPr lang="fr-BE" sz="1600" dirty="0" smtClean="0"/>
              <a:t> the </a:t>
            </a:r>
            <a:r>
              <a:rPr lang="fr-BE" sz="1600" dirty="0" err="1" smtClean="0"/>
              <a:t>created</a:t>
            </a:r>
            <a:r>
              <a:rPr lang="fr-BE" sz="1600" dirty="0" smtClean="0"/>
              <a:t> simulation </a:t>
            </a:r>
            <a:r>
              <a:rPr lang="fr-BE" sz="1600" dirty="0" err="1" smtClean="0"/>
              <a:t>folder</a:t>
            </a:r>
            <a:endParaRPr lang="fr-BE" sz="16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smtClean="0"/>
              <a:t>All </a:t>
            </a:r>
            <a:r>
              <a:rPr lang="fr-BE" sz="1600" dirty="0" err="1" smtClean="0"/>
              <a:t>results</a:t>
            </a:r>
            <a:r>
              <a:rPr lang="fr-BE" sz="1600" dirty="0" smtClean="0"/>
              <a:t> and inputs are </a:t>
            </a:r>
            <a:r>
              <a:rPr lang="fr-BE" sz="1600" dirty="0" err="1" smtClean="0"/>
              <a:t>written</a:t>
            </a:r>
            <a:r>
              <a:rPr lang="fr-BE" sz="1600" dirty="0" smtClean="0"/>
              <a:t> to an </a:t>
            </a:r>
            <a:r>
              <a:rPr lang="fr-BE" sz="1600" dirty="0" err="1" smtClean="0"/>
              <a:t>excel</a:t>
            </a:r>
            <a:r>
              <a:rPr lang="fr-BE" sz="1600" dirty="0" smtClean="0"/>
              <a:t> file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BE" sz="1600" dirty="0" smtClean="0"/>
              <a:t>The </a:t>
            </a:r>
            <a:r>
              <a:rPr lang="fr-BE" sz="1600" dirty="0" err="1" smtClean="0"/>
              <a:t>DispaSET</a:t>
            </a:r>
            <a:r>
              <a:rPr lang="fr-BE" sz="1600" dirty="0" smtClean="0"/>
              <a:t> model </a:t>
            </a:r>
            <a:r>
              <a:rPr lang="fr-BE" sz="1600" dirty="0" err="1" smtClean="0"/>
              <a:t>can</a:t>
            </a:r>
            <a:r>
              <a:rPr lang="fr-BE" sz="1600" dirty="0" smtClean="0"/>
              <a:t> </a:t>
            </a:r>
            <a:r>
              <a:rPr lang="fr-BE" sz="1600" dirty="0" err="1" smtClean="0"/>
              <a:t>also</a:t>
            </a:r>
            <a:r>
              <a:rPr lang="fr-BE" sz="1600" dirty="0" smtClean="0"/>
              <a:t> </a:t>
            </a:r>
            <a:r>
              <a:rPr lang="fr-BE" sz="1600" dirty="0" err="1" smtClean="0"/>
              <a:t>be</a:t>
            </a:r>
            <a:r>
              <a:rPr lang="fr-BE" sz="1600" dirty="0" smtClean="0"/>
              <a:t> </a:t>
            </a:r>
            <a:r>
              <a:rPr lang="fr-BE" sz="1600" dirty="0" err="1" smtClean="0"/>
              <a:t>run</a:t>
            </a:r>
            <a:r>
              <a:rPr lang="fr-BE" sz="1600" dirty="0" smtClean="0"/>
              <a:t> in Python, </a:t>
            </a:r>
            <a:r>
              <a:rPr lang="fr-BE" sz="1600" dirty="0" err="1" smtClean="0"/>
              <a:t>using</a:t>
            </a:r>
            <a:r>
              <a:rPr lang="fr-BE" sz="1600" dirty="0" smtClean="0"/>
              <a:t> </a:t>
            </a:r>
            <a:r>
              <a:rPr lang="fr-BE" sz="1600" dirty="0" err="1" smtClean="0"/>
              <a:t>Pyomo</a:t>
            </a:r>
            <a:r>
              <a:rPr lang="fr-BE" sz="1600" dirty="0" smtClean="0"/>
              <a:t> and CPLEX (</a:t>
            </a:r>
            <a:r>
              <a:rPr lang="fr-BE" sz="1600" dirty="0" err="1" smtClean="0"/>
              <a:t>seems</a:t>
            </a:r>
            <a:r>
              <a:rPr lang="fr-BE" sz="1600" dirty="0" smtClean="0"/>
              <a:t> </a:t>
            </a:r>
            <a:r>
              <a:rPr lang="fr-BE" sz="1600" dirty="0" err="1" smtClean="0"/>
              <a:t>faster</a:t>
            </a:r>
            <a:r>
              <a:rPr lang="fr-BE" sz="1600" dirty="0" smtClean="0"/>
              <a:t> </a:t>
            </a:r>
            <a:r>
              <a:rPr lang="fr-BE" sz="1600" dirty="0" err="1" smtClean="0"/>
              <a:t>than</a:t>
            </a:r>
            <a:r>
              <a:rPr lang="fr-BE" sz="1600" dirty="0" smtClean="0"/>
              <a:t> GAMS, to </a:t>
            </a:r>
            <a:r>
              <a:rPr lang="fr-BE" sz="1600" dirty="0" err="1" smtClean="0"/>
              <a:t>be</a:t>
            </a:r>
            <a:r>
              <a:rPr lang="fr-BE" sz="1600" dirty="0" smtClean="0"/>
              <a:t> </a:t>
            </a:r>
            <a:r>
              <a:rPr lang="fr-BE" sz="1600" dirty="0" err="1" smtClean="0"/>
              <a:t>confirmed</a:t>
            </a:r>
            <a:r>
              <a:rPr lang="fr-BE" sz="1600" dirty="0" smtClean="0"/>
              <a:t>)</a:t>
            </a:r>
          </a:p>
        </p:txBody>
      </p:sp>
      <p:sp>
        <p:nvSpPr>
          <p:cNvPr id="23" name="Right Arrow 22"/>
          <p:cNvSpPr/>
          <p:nvPr/>
        </p:nvSpPr>
        <p:spPr bwMode="auto">
          <a:xfrm rot="16200000">
            <a:off x="5242340" y="3880061"/>
            <a:ext cx="275860" cy="145257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 rot="5400000">
            <a:off x="5236581" y="2995820"/>
            <a:ext cx="237372" cy="145256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6200000" flipV="1">
            <a:off x="5800040" y="3493260"/>
            <a:ext cx="1132719" cy="45719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 rot="16200000" flipH="1" flipV="1">
            <a:off x="5693021" y="3493260"/>
            <a:ext cx="1151772" cy="45719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6586428" y="3370863"/>
            <a:ext cx="714375" cy="2905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 rot="1639795">
            <a:off x="6603531" y="2683301"/>
            <a:ext cx="714375" cy="2905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 rot="19676596">
            <a:off x="6609061" y="4085111"/>
            <a:ext cx="714375" cy="290512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1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730500"/>
            <a:ext cx="5706450" cy="123110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BE" dirty="0" err="1" smtClean="0"/>
              <a:t>Defining</a:t>
            </a:r>
            <a:r>
              <a:rPr lang="fr-BE" dirty="0" smtClean="0"/>
              <a:t> a public, open-source </a:t>
            </a:r>
            <a:r>
              <a:rPr lang="fr-BE" dirty="0" err="1" smtClean="0"/>
              <a:t>dataset</a:t>
            </a:r>
            <a:endParaRPr lang="fr-BE" dirty="0" smtClean="0"/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Timing of open-source release</a:t>
            </a:r>
          </a:p>
          <a:p>
            <a:pPr>
              <a:buFont typeface="Arial" pitchFamily="34" charset="0"/>
              <a:buChar char="•"/>
            </a:pPr>
            <a:r>
              <a:rPr lang="fr-BE" dirty="0" err="1" smtClean="0"/>
              <a:t>Licencing</a:t>
            </a:r>
            <a:endParaRPr lang="fr-BE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E22E82-8A73-45C3-992B-D94FCF5AE6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02FBCCD-FB32-408A-A410-1173E6013343}" type="datetime3">
              <a:rPr lang="en-US" smtClean="0"/>
              <a:pPr>
                <a:defRPr/>
              </a:pPr>
              <a:t>9 September 2015</a:t>
            </a:fld>
            <a:endParaRPr lang="en-US"/>
          </a:p>
        </p:txBody>
      </p:sp>
      <p:pic>
        <p:nvPicPr>
          <p:cNvPr id="6" name="Picture 2" descr="https://setis.ec.europa.eu/sites/default/files/styles/medium/public/Dispa-SET.png?itok=hnVAl5g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1913697"/>
            <a:ext cx="1793875" cy="248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53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RC_Slide_Template_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JRC_Slide_Template_EN</Template>
  <TotalTime>4882</TotalTime>
  <Words>597</Words>
  <Application>Microsoft Office PowerPoint</Application>
  <PresentationFormat>On-screen Show (4:3)</PresentationFormat>
  <Paragraphs>146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JRC_Slide_Template_EN</vt:lpstr>
      <vt:lpstr>The JRC Dispa-SET unit commitment model</vt:lpstr>
      <vt:lpstr>The Dispa-SET model</vt:lpstr>
      <vt:lpstr>VRE penetration</vt:lpstr>
      <vt:lpstr>Resolution flow chart</vt:lpstr>
      <vt:lpstr>Resolution flow chart</vt:lpstr>
      <vt:lpstr>Resolution flow chart</vt:lpstr>
      <vt:lpstr>Resolution flow chart</vt:lpstr>
      <vt:lpstr>Resolution flow chart</vt:lpstr>
      <vt:lpstr>Open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Research Centre</dc:title>
  <dc:creator>Grainne Mulhern</dc:creator>
  <cp:lastModifiedBy>Sylvain</cp:lastModifiedBy>
  <cp:revision>90</cp:revision>
  <dcterms:created xsi:type="dcterms:W3CDTF">2012-03-21T15:19:35Z</dcterms:created>
  <dcterms:modified xsi:type="dcterms:W3CDTF">2015-09-09T15:35:43Z</dcterms:modified>
</cp:coreProperties>
</file>