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71" r:id="rId3"/>
  </p:sldMasterIdLst>
  <p:notesMasterIdLst>
    <p:notesMasterId r:id="rId8"/>
  </p:notesMasterIdLst>
  <p:sldIdLst>
    <p:sldId id="261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0033CC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59" autoAdjust="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E26A-937B-40AC-9790-54740EC87F99}" type="datetimeFigureOut">
              <a:rPr lang="en-GB" smtClean="0"/>
              <a:t>09/09/2015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CD9B8-9B52-4F9C-B959-C0E76BAF050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7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So,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I </a:t>
            </a:r>
            <a:r>
              <a:rPr lang="de-DE" baseline="0" dirty="0" err="1" smtClean="0"/>
              <a:t>said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introducion</a:t>
            </a:r>
            <a:r>
              <a:rPr lang="de-DE" baseline="0" dirty="0" smtClean="0"/>
              <a:t> I </a:t>
            </a:r>
            <a:r>
              <a:rPr lang="de-DE" baseline="0" dirty="0" err="1" smtClean="0"/>
              <a:t>haven‘t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power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myself</a:t>
            </a:r>
            <a:r>
              <a:rPr lang="de-DE" baseline="0" dirty="0" smtClean="0"/>
              <a:t>, but I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like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couple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points</a:t>
            </a:r>
            <a:r>
              <a:rPr lang="de-DE" baseline="0" dirty="0" smtClean="0"/>
              <a:t> on behalf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collegue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Alasdair</a:t>
            </a:r>
            <a:r>
              <a:rPr lang="de-DE" baseline="0" dirty="0" smtClean="0"/>
              <a:t> Bruce.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I will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give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brief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, but </a:t>
            </a:r>
            <a:r>
              <a:rPr lang="de-DE" baseline="0" dirty="0" err="1" smtClean="0"/>
              <a:t>basically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aware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detailled</a:t>
            </a:r>
            <a:r>
              <a:rPr lang="de-DE" baseline="0" dirty="0" smtClean="0"/>
              <a:t> wind </a:t>
            </a:r>
            <a:r>
              <a:rPr lang="de-DE" baseline="0" dirty="0" err="1" smtClean="0"/>
              <a:t>dataset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UK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willing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anybody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interested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D9B8-9B52-4F9C-B959-C0E76BAF05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9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So </a:t>
            </a:r>
            <a:r>
              <a:rPr lang="de-DE" baseline="0" dirty="0" err="1" smtClean="0"/>
              <a:t>that‘s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Alasdair</a:t>
            </a:r>
            <a:r>
              <a:rPr lang="de-DE" baseline="0" dirty="0" smtClean="0"/>
              <a:t>. He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developed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commitment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economic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dispatch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UK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future</a:t>
            </a:r>
            <a:r>
              <a:rPr lang="de-DE" baseline="0" dirty="0" smtClean="0"/>
              <a:t> power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scenarios</a:t>
            </a:r>
            <a:r>
              <a:rPr lang="de-DE" baseline="0" dirty="0" smtClean="0"/>
              <a:t>. He </a:t>
            </a:r>
            <a:r>
              <a:rPr lang="de-DE" baseline="0" dirty="0" err="1" smtClean="0"/>
              <a:t>considered</a:t>
            </a:r>
            <a:r>
              <a:rPr lang="de-DE" baseline="0" dirty="0" smtClean="0"/>
              <a:t> Carbon Capture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Storage, </a:t>
            </a:r>
            <a:r>
              <a:rPr lang="de-DE" baseline="0" dirty="0" err="1" smtClean="0"/>
              <a:t>Energy</a:t>
            </a:r>
            <a:r>
              <a:rPr lang="de-DE" baseline="0" dirty="0" smtClean="0"/>
              <a:t> Storage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high </a:t>
            </a:r>
            <a:r>
              <a:rPr lang="de-DE" baseline="0" dirty="0" err="1" smtClean="0"/>
              <a:t>penetrations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wind power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smtClean="0"/>
              <a:t>His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focus</a:t>
            </a:r>
            <a:r>
              <a:rPr lang="de-DE" baseline="0" dirty="0" smtClean="0"/>
              <a:t> was on </a:t>
            </a:r>
            <a:r>
              <a:rPr lang="de-DE" baseline="0" dirty="0" err="1" smtClean="0"/>
              <a:t>basing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detailled</a:t>
            </a:r>
            <a:r>
              <a:rPr lang="de-DE" baseline="0" dirty="0" smtClean="0"/>
              <a:t> wind </a:t>
            </a:r>
            <a:r>
              <a:rPr lang="de-DE" baseline="0" dirty="0" err="1" smtClean="0"/>
              <a:t>resource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That‘s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figurred</a:t>
            </a:r>
            <a:r>
              <a:rPr lang="de-DE" baseline="0" dirty="0" smtClean="0"/>
              <a:t> out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due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non-linear </a:t>
            </a:r>
            <a:r>
              <a:rPr lang="de-DE" baseline="0" dirty="0" err="1" smtClean="0"/>
              <a:t>correlation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wind </a:t>
            </a:r>
            <a:r>
              <a:rPr lang="de-DE" baseline="0" dirty="0" err="1" smtClean="0"/>
              <a:t>speeds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wind </a:t>
            </a:r>
            <a:r>
              <a:rPr lang="de-DE" baseline="0" dirty="0" err="1" smtClean="0"/>
              <a:t>farm</a:t>
            </a:r>
            <a:r>
              <a:rPr lang="de-DE" baseline="0" dirty="0" smtClean="0"/>
              <a:t> power </a:t>
            </a:r>
            <a:r>
              <a:rPr lang="de-DE" baseline="0" dirty="0" err="1" smtClean="0"/>
              <a:t>output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wouldnt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wind power potential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UK </a:t>
            </a:r>
            <a:r>
              <a:rPr lang="de-DE" baseline="0" dirty="0" err="1" smtClean="0"/>
              <a:t>adequatly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relying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averaged</a:t>
            </a:r>
            <a:r>
              <a:rPr lang="de-DE" baseline="0" dirty="0" smtClean="0"/>
              <a:t> wind </a:t>
            </a:r>
            <a:r>
              <a:rPr lang="de-DE" baseline="0" dirty="0" err="1" smtClean="0"/>
              <a:t>speed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D9B8-9B52-4F9C-B959-C0E76BAF05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324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That‘s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wind </a:t>
            </a:r>
            <a:r>
              <a:rPr lang="de-DE" dirty="0" err="1" smtClean="0"/>
              <a:t>reanalysis</a:t>
            </a:r>
            <a:r>
              <a:rPr lang="de-DE" dirty="0" smtClean="0"/>
              <a:t> </a:t>
            </a:r>
            <a:r>
              <a:rPr lang="de-DE" dirty="0" err="1" smtClean="0"/>
              <a:t>dataset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Alasdair</a:t>
            </a:r>
            <a:r>
              <a:rPr lang="de-DE" dirty="0" smtClean="0"/>
              <a:t> </a:t>
            </a:r>
            <a:r>
              <a:rPr lang="de-DE" dirty="0" err="1" smtClean="0"/>
              <a:t>ended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temporal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1 </a:t>
            </a:r>
            <a:r>
              <a:rPr lang="de-DE" baseline="0" dirty="0" err="1" smtClean="0"/>
              <a:t>hour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spatial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3km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relies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historial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11 </a:t>
            </a:r>
            <a:r>
              <a:rPr lang="de-DE" baseline="0" dirty="0" err="1" smtClean="0"/>
              <a:t>years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fully-compressible</a:t>
            </a:r>
            <a:r>
              <a:rPr lang="de-DE" baseline="0" dirty="0" smtClean="0"/>
              <a:t>, non-</a:t>
            </a:r>
            <a:r>
              <a:rPr lang="de-DE" baseline="0" dirty="0" err="1" smtClean="0"/>
              <a:t>hydrostatic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mesoscale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terrain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following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calibrated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extensively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kinds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sources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Importantly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temporally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matched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electriciy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demand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course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necessary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working</a:t>
            </a:r>
            <a:r>
              <a:rPr lang="de-DE" baseline="0" dirty="0" smtClean="0"/>
              <a:t> out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reserve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capacity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grid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dataset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. So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anybody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it.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D9B8-9B52-4F9C-B959-C0E76BAF05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0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Alasdair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aims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carrying</a:t>
            </a:r>
            <a:r>
              <a:rPr lang="de-DE" baseline="0" dirty="0" smtClean="0"/>
              <a:t> out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. Most </a:t>
            </a:r>
            <a:r>
              <a:rPr lang="de-DE" baseline="0" dirty="0" err="1" smtClean="0"/>
              <a:t>importantly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wanted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operating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regimes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future</a:t>
            </a:r>
            <a:r>
              <a:rPr lang="de-DE" baseline="0" dirty="0" smtClean="0"/>
              <a:t> fossil power </a:t>
            </a:r>
            <a:r>
              <a:rPr lang="de-DE" baseline="0" dirty="0" err="1" smtClean="0"/>
              <a:t>plants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flexibility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performance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future</a:t>
            </a:r>
            <a:r>
              <a:rPr lang="de-DE" baseline="0" dirty="0" smtClean="0"/>
              <a:t> CO2 </a:t>
            </a:r>
            <a:r>
              <a:rPr lang="de-DE" baseline="0" dirty="0" err="1" smtClean="0"/>
              <a:t>capture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infrastructure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That‘s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I will </a:t>
            </a:r>
            <a:r>
              <a:rPr lang="de-DE" baseline="0" dirty="0" err="1" smtClean="0"/>
              <a:t>continue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software</a:t>
            </a:r>
            <a:r>
              <a:rPr lang="de-DE" baseline="0" dirty="0" smtClean="0"/>
              <a:t> he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Matlab</a:t>
            </a:r>
            <a:r>
              <a:rPr lang="de-DE" baseline="0" dirty="0" smtClean="0"/>
              <a:t> &amp; Excel.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Thanks</a:t>
            </a:r>
            <a:r>
              <a:rPr lang="de-DE" baseline="0" dirty="0" smtClean="0"/>
              <a:t>.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CD9B8-9B52-4F9C-B959-C0E76BAF05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5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6"/>
            <a:ext cx="86409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88" y="3886200"/>
            <a:ext cx="8645923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19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728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4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prstClr val="black"/>
                </a:solidFill>
              </a:rPr>
              <a:pPr/>
              <a:t>‹Nr.›</a:t>
            </a:fld>
            <a:r>
              <a:rPr lang="en-GB" dirty="0" smtClean="0">
                <a:solidFill>
                  <a:prstClr val="black"/>
                </a:solidFill>
              </a:rPr>
              <a:t> |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67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42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64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prstClr val="black"/>
                </a:solidFill>
              </a:rPr>
              <a:pPr/>
              <a:t>‹Nr.›</a:t>
            </a:fld>
            <a:r>
              <a:rPr lang="en-GB" dirty="0" smtClean="0">
                <a:solidFill>
                  <a:prstClr val="black"/>
                </a:solidFill>
              </a:rPr>
              <a:t> |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4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6"/>
            <a:ext cx="86409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88" y="3886200"/>
            <a:ext cx="8645923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57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031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1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prstClr val="black"/>
                </a:solidFill>
              </a:rPr>
              <a:pPr/>
              <a:t>‹Nr.›</a:t>
            </a:fld>
            <a:r>
              <a:rPr lang="en-GB" dirty="0" smtClean="0">
                <a:solidFill>
                  <a:prstClr val="black"/>
                </a:solidFill>
              </a:rPr>
              <a:t> |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2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6"/>
            <a:ext cx="86409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88" y="3886200"/>
            <a:ext cx="8645923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613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22364"/>
            <a:ext cx="8077200" cy="3175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33400" y="6237289"/>
            <a:ext cx="8077200" cy="1587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16603" y="6349806"/>
            <a:ext cx="314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41E42"/>
                </a:solidFill>
                <a:latin typeface="Perpetua" pitchFamily="2" charset="0"/>
              </a:rPr>
              <a:t>Influencing the world since 1583</a:t>
            </a:r>
          </a:p>
        </p:txBody>
      </p:sp>
      <p:pic>
        <p:nvPicPr>
          <p:cNvPr id="1026" name="Picture 2" descr="C:\Users\s1054833\Research\Reports\ClimateXChange\Logo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1" y="214194"/>
            <a:ext cx="3448561" cy="78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85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7675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54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890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509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22364"/>
            <a:ext cx="8077200" cy="3175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33400" y="6237289"/>
            <a:ext cx="8077200" cy="1587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16603" y="6349806"/>
            <a:ext cx="314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41E42"/>
                </a:solidFill>
                <a:latin typeface="Perpetua" pitchFamily="2" charset="0"/>
              </a:rPr>
              <a:t>Influencing the world since 1583</a:t>
            </a:r>
          </a:p>
        </p:txBody>
      </p:sp>
      <p:pic>
        <p:nvPicPr>
          <p:cNvPr id="1026" name="Picture 2" descr="C:\Users\s1054833\Research\Reports\ClimateXChange\Logo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1" y="214194"/>
            <a:ext cx="3448561" cy="78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29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7675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54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890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509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268761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4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77" y="6381329"/>
            <a:ext cx="3636404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520" y="6381329"/>
            <a:ext cx="504056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‹Nr.›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3400" y="1122364"/>
            <a:ext cx="8077200" cy="3175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33400" y="6237289"/>
            <a:ext cx="8077200" cy="1587"/>
          </a:xfrm>
          <a:prstGeom prst="line">
            <a:avLst/>
          </a:prstGeom>
          <a:ln>
            <a:solidFill>
              <a:srgbClr val="0909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16603" y="6349806"/>
            <a:ext cx="314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41E42"/>
                </a:solidFill>
                <a:latin typeface="Perpetua" pitchFamily="2" charset="0"/>
              </a:rPr>
              <a:t>Influencing the world since 1583</a:t>
            </a:r>
          </a:p>
        </p:txBody>
      </p:sp>
      <p:pic>
        <p:nvPicPr>
          <p:cNvPr id="1026" name="Picture 2" descr="C:\Users\s1054833\Research\Reports\ClimateXChange\Logo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41" y="214194"/>
            <a:ext cx="3448561" cy="78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00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7675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547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8901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509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.Spitz@ed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lasdair.Bruce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2917"/>
            <a:ext cx="8640960" cy="828092"/>
          </a:xfrm>
        </p:spPr>
        <p:txBody>
          <a:bodyPr/>
          <a:lstStyle/>
          <a:p>
            <a:r>
              <a:rPr lang="en-GB" sz="2800" dirty="0" smtClean="0"/>
              <a:t>Power system modelling using high spatial- and temporal-resolution wind data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88" y="3645024"/>
            <a:ext cx="8645923" cy="2412268"/>
          </a:xfrm>
        </p:spPr>
        <p:txBody>
          <a:bodyPr>
            <a:noAutofit/>
          </a:bodyPr>
          <a:lstStyle/>
          <a:p>
            <a:r>
              <a:rPr lang="en-GB" b="1" dirty="0" smtClean="0"/>
              <a:t>10-11 September 2015 </a:t>
            </a:r>
          </a:p>
          <a:p>
            <a:endParaRPr lang="en-GB" sz="1800" dirty="0" smtClean="0"/>
          </a:p>
          <a:p>
            <a:endParaRPr lang="en-GB" b="1" dirty="0" smtClean="0"/>
          </a:p>
          <a:p>
            <a:r>
              <a:rPr lang="en-GB" dirty="0" smtClean="0"/>
              <a:t>Thomas </a:t>
            </a:r>
            <a:r>
              <a:rPr lang="en-GB" dirty="0" smtClean="0"/>
              <a:t>Spitz</a:t>
            </a:r>
            <a:r>
              <a:rPr lang="en-GB" baseline="30000" dirty="0" smtClean="0"/>
              <a:t>1,*</a:t>
            </a:r>
            <a:r>
              <a:rPr lang="en-GB" dirty="0" smtClean="0"/>
              <a:t>, </a:t>
            </a:r>
            <a:r>
              <a:rPr lang="en-GB" dirty="0"/>
              <a:t>Alasdair </a:t>
            </a:r>
            <a:r>
              <a:rPr lang="en-GB" dirty="0" smtClean="0"/>
              <a:t>Bruce</a:t>
            </a:r>
            <a:r>
              <a:rPr lang="en-GB" baseline="30000" dirty="0" smtClean="0"/>
              <a:t>1,*</a:t>
            </a:r>
            <a:r>
              <a:rPr lang="en-GB" dirty="0" smtClean="0"/>
              <a:t>,Gareth </a:t>
            </a:r>
            <a:r>
              <a:rPr lang="en-GB" dirty="0"/>
              <a:t>Harrison</a:t>
            </a:r>
            <a:r>
              <a:rPr lang="en-GB" baseline="30000" dirty="0"/>
              <a:t>1</a:t>
            </a:r>
            <a:r>
              <a:rPr lang="en-GB" dirty="0"/>
              <a:t>, </a:t>
            </a:r>
            <a:r>
              <a:rPr lang="en-GB" dirty="0" smtClean="0"/>
              <a:t>Hannah Chalmers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/>
              <a:t>Mathieu </a:t>
            </a:r>
            <a:r>
              <a:rPr lang="en-GB" dirty="0" smtClean="0"/>
              <a:t>Lucquiaud</a:t>
            </a:r>
            <a:r>
              <a:rPr lang="en-GB" baseline="30000" dirty="0" smtClean="0"/>
              <a:t>1</a:t>
            </a:r>
            <a:endParaRPr lang="en-GB" sz="1200" baseline="30000" dirty="0" smtClean="0"/>
          </a:p>
          <a:p>
            <a:endParaRPr lang="en-GB" sz="1200" baseline="30000" dirty="0" smtClean="0"/>
          </a:p>
          <a:p>
            <a:r>
              <a:rPr lang="en-GB" sz="1200" baseline="30000" dirty="0" smtClean="0"/>
              <a:t>1</a:t>
            </a:r>
            <a:r>
              <a:rPr lang="en-GB" sz="1200" dirty="0" smtClean="0"/>
              <a:t>School of Engineering, University </a:t>
            </a:r>
            <a:r>
              <a:rPr lang="en-GB" sz="1200" dirty="0"/>
              <a:t>of </a:t>
            </a:r>
            <a:r>
              <a:rPr lang="en-GB" sz="1200" dirty="0" smtClean="0"/>
              <a:t>Edinburgh, The </a:t>
            </a:r>
            <a:r>
              <a:rPr lang="en-GB" sz="1200" dirty="0"/>
              <a:t>King’s Buildings, Edinburgh, EH9 3JL, </a:t>
            </a:r>
            <a:r>
              <a:rPr lang="en-GB" sz="1200" dirty="0" smtClean="0"/>
              <a:t>UK</a:t>
            </a:r>
          </a:p>
          <a:p>
            <a:endParaRPr lang="de-DE" sz="1200" dirty="0" smtClean="0"/>
          </a:p>
          <a:p>
            <a:endParaRPr lang="de-DE" sz="1400" dirty="0"/>
          </a:p>
          <a:p>
            <a:endParaRPr lang="en-GB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638132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hlinkClick r:id="rId3"/>
              </a:rPr>
              <a:t>T.Spitz@ed.ac.uk</a:t>
            </a:r>
            <a:r>
              <a:rPr lang="de-DE" sz="1200" dirty="0" smtClean="0"/>
              <a:t>  , </a:t>
            </a:r>
            <a:r>
              <a:rPr lang="en-GB" sz="1200" dirty="0" smtClean="0">
                <a:hlinkClick r:id="rId4"/>
              </a:rPr>
              <a:t>Alasdair.Bruce@ed.ac.uk</a:t>
            </a:r>
            <a:r>
              <a:rPr lang="en-GB" sz="1200" dirty="0" smtClean="0"/>
              <a:t>  </a:t>
            </a:r>
            <a:r>
              <a:rPr lang="de-DE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1F497D">
                    <a:lumMod val="75000"/>
                  </a:srgbClr>
                </a:solidFill>
              </a:rPr>
              <a:t>Overview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2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 descr="Alasdair Bruc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571065" y="2060848"/>
            <a:ext cx="4721015" cy="4140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47675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54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8901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095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de-DE" sz="2000" dirty="0" err="1" smtClean="0"/>
              <a:t>Developed</a:t>
            </a:r>
            <a:r>
              <a:rPr lang="de-DE" sz="2000" dirty="0" smtClean="0"/>
              <a:t> a UCED </a:t>
            </a:r>
            <a:r>
              <a:rPr lang="de-DE" sz="2000" dirty="0" err="1" smtClean="0"/>
              <a:t>model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near</a:t>
            </a:r>
            <a:r>
              <a:rPr lang="de-DE" sz="2000" dirty="0" smtClean="0"/>
              <a:t> </a:t>
            </a:r>
            <a:r>
              <a:rPr lang="de-DE" sz="2000" dirty="0" err="1" smtClean="0"/>
              <a:t>future</a:t>
            </a:r>
            <a:r>
              <a:rPr lang="de-DE" sz="2000" dirty="0" smtClean="0"/>
              <a:t> UK power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</a:t>
            </a:r>
            <a:r>
              <a:rPr lang="de-DE" sz="2000" dirty="0" err="1" smtClean="0"/>
              <a:t>scenarios</a:t>
            </a:r>
            <a:endParaRPr lang="de-DE" sz="2000" dirty="0"/>
          </a:p>
          <a:p>
            <a:pPr>
              <a:spcAft>
                <a:spcPts val="1200"/>
              </a:spcAft>
            </a:pPr>
            <a:r>
              <a:rPr lang="de-DE" sz="2000" dirty="0" err="1" smtClean="0"/>
              <a:t>Considered</a:t>
            </a:r>
            <a:r>
              <a:rPr lang="de-DE" sz="20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de-DE" sz="1600" dirty="0" smtClean="0"/>
              <a:t>Carbon Capture &amp; Storage</a:t>
            </a:r>
          </a:p>
          <a:p>
            <a:pPr lvl="1">
              <a:spcBef>
                <a:spcPts val="0"/>
              </a:spcBef>
            </a:pPr>
            <a:r>
              <a:rPr lang="de-DE" sz="1600" dirty="0" err="1" smtClean="0"/>
              <a:t>Energy</a:t>
            </a:r>
            <a:r>
              <a:rPr lang="de-DE" sz="1600" dirty="0" smtClean="0"/>
              <a:t> </a:t>
            </a:r>
            <a:r>
              <a:rPr lang="de-DE" sz="1600" dirty="0"/>
              <a:t>Storage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de-DE" sz="1600" dirty="0"/>
              <a:t>High </a:t>
            </a:r>
            <a:r>
              <a:rPr lang="de-DE" sz="1600" dirty="0" err="1"/>
              <a:t>penetration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wind power </a:t>
            </a:r>
            <a:endParaRPr lang="en-GB" sz="1200" dirty="0" smtClean="0"/>
          </a:p>
          <a:p>
            <a:r>
              <a:rPr lang="de-DE" sz="2000" dirty="0" smtClean="0"/>
              <a:t>Main </a:t>
            </a:r>
            <a:r>
              <a:rPr lang="de-DE" sz="2000" dirty="0" err="1" smtClean="0"/>
              <a:t>focus</a:t>
            </a:r>
            <a:r>
              <a:rPr lang="de-DE" sz="2000" dirty="0" smtClean="0"/>
              <a:t>:</a:t>
            </a:r>
          </a:p>
          <a:p>
            <a:pPr lvl="1">
              <a:lnSpc>
                <a:spcPts val="2200"/>
              </a:lnSpc>
              <a:spcAft>
                <a:spcPts val="600"/>
              </a:spcAft>
            </a:pPr>
            <a:r>
              <a:rPr lang="de-DE" sz="1600" dirty="0" err="1" smtClean="0"/>
              <a:t>Detailled</a:t>
            </a:r>
            <a:r>
              <a:rPr lang="de-DE" sz="1600" dirty="0" smtClean="0"/>
              <a:t> wind </a:t>
            </a:r>
            <a:r>
              <a:rPr lang="de-DE" sz="1600" dirty="0" err="1" smtClean="0"/>
              <a:t>resource</a:t>
            </a:r>
            <a:r>
              <a:rPr lang="de-DE" sz="1600" dirty="0" smtClean="0"/>
              <a:t> </a:t>
            </a:r>
            <a:r>
              <a:rPr lang="de-DE" sz="1600" dirty="0" err="1" smtClean="0"/>
              <a:t>data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386 </a:t>
            </a:r>
            <a:r>
              <a:rPr lang="de-DE" sz="1600" dirty="0" err="1" smtClean="0"/>
              <a:t>existing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potential wind </a:t>
            </a:r>
            <a:r>
              <a:rPr lang="de-DE" sz="1600" dirty="0" err="1" smtClean="0"/>
              <a:t>sites</a:t>
            </a:r>
            <a:r>
              <a:rPr lang="de-DE" sz="1600" dirty="0" smtClean="0"/>
              <a:t> </a:t>
            </a:r>
            <a:r>
              <a:rPr lang="en-GB" sz="1600" dirty="0" smtClean="0"/>
              <a:t>(onshore </a:t>
            </a:r>
            <a:r>
              <a:rPr lang="en-GB" sz="1600" dirty="0"/>
              <a:t>and </a:t>
            </a:r>
            <a:r>
              <a:rPr lang="en-GB" sz="1600" dirty="0" smtClean="0"/>
              <a:t>offshore</a:t>
            </a:r>
            <a:r>
              <a:rPr lang="en-GB" sz="1600" dirty="0"/>
              <a:t>)</a:t>
            </a:r>
            <a:endParaRPr lang="de-DE" sz="1600" dirty="0"/>
          </a:p>
          <a:p>
            <a:endParaRPr lang="de-DE" sz="2000" dirty="0" smtClean="0"/>
          </a:p>
          <a:p>
            <a:endParaRPr lang="en-GB" sz="200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640960" cy="652934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cxnSp>
        <p:nvCxnSpPr>
          <p:cNvPr id="54" name="Gerade Verbindung mit Pfeil 53"/>
          <p:cNvCxnSpPr/>
          <p:nvPr/>
        </p:nvCxnSpPr>
        <p:spPr>
          <a:xfrm flipH="1" flipV="1">
            <a:off x="3275856" y="5545100"/>
            <a:ext cx="1424404" cy="1808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5292080" y="5436513"/>
            <a:ext cx="3528392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i="1" dirty="0" smtClean="0"/>
              <a:t>Non-linear </a:t>
            </a:r>
            <a:r>
              <a:rPr lang="de-DE" sz="1600" i="1" dirty="0" err="1" smtClean="0"/>
              <a:t>correlation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between</a:t>
            </a:r>
            <a:r>
              <a:rPr lang="de-DE" sz="1600" i="1" dirty="0" smtClean="0"/>
              <a:t> wind    </a:t>
            </a:r>
            <a:r>
              <a:rPr lang="de-DE" sz="1600" i="1" dirty="0" err="1" smtClean="0"/>
              <a:t>speeds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and</a:t>
            </a:r>
            <a:r>
              <a:rPr lang="de-DE" sz="1600" i="1" dirty="0" smtClean="0"/>
              <a:t> power </a:t>
            </a:r>
            <a:r>
              <a:rPr lang="de-DE" sz="1600" i="1" dirty="0" err="1" smtClean="0"/>
              <a:t>outputs</a:t>
            </a:r>
            <a:r>
              <a:rPr lang="de-DE" sz="1600" i="1" dirty="0" smtClean="0"/>
              <a:t>!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31118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8400"/>
            <a:ext cx="8640960" cy="652934"/>
          </a:xfrm>
        </p:spPr>
        <p:txBody>
          <a:bodyPr/>
          <a:lstStyle/>
          <a:p>
            <a:r>
              <a:rPr lang="en-GB" dirty="0" smtClean="0"/>
              <a:t>Wind reanalysis dataset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Wind reanalysis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37605-644B-48BD-9617-84AB21BD79DF}" type="slidenum">
              <a:rPr lang="en-GB" smtClean="0"/>
              <a:pPr/>
              <a:t>3</a:t>
            </a:fld>
            <a:r>
              <a:rPr lang="en-GB" smtClean="0"/>
              <a:t> |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19" y="1844824"/>
            <a:ext cx="6031539" cy="4536504"/>
          </a:xfrm>
        </p:spPr>
        <p:txBody>
          <a:bodyPr>
            <a:normAutofit lnSpcReduction="10000"/>
          </a:bodyPr>
          <a:lstStyle/>
          <a:p>
            <a:r>
              <a:rPr lang="en-GB" sz="1700" b="1" dirty="0" smtClean="0"/>
              <a:t>Large historical dataset of existing and potential wind sites </a:t>
            </a:r>
          </a:p>
          <a:p>
            <a:pPr lvl="1"/>
            <a:r>
              <a:rPr lang="en-GB" sz="1400" dirty="0"/>
              <a:t>11 years 2000 to 2010</a:t>
            </a:r>
          </a:p>
          <a:p>
            <a:pPr lvl="1"/>
            <a:r>
              <a:rPr lang="en-GB" sz="1400" dirty="0"/>
              <a:t>1 h temporal resolution</a:t>
            </a:r>
          </a:p>
          <a:p>
            <a:pPr lvl="1"/>
            <a:r>
              <a:rPr lang="en-GB" sz="1400" dirty="0"/>
              <a:t>3 km x 3 km spatial </a:t>
            </a:r>
            <a:r>
              <a:rPr lang="en-GB" sz="1400" dirty="0" smtClean="0"/>
              <a:t>resolution</a:t>
            </a:r>
            <a:endParaRPr lang="en-GB" sz="1400" dirty="0"/>
          </a:p>
          <a:p>
            <a:r>
              <a:rPr lang="en-GB" sz="1700" b="1" dirty="0"/>
              <a:t>High spatial- and temporal-resolution wind resource model [1]</a:t>
            </a:r>
          </a:p>
          <a:p>
            <a:pPr lvl="1"/>
            <a:r>
              <a:rPr lang="en-GB" sz="1400" dirty="0"/>
              <a:t>Weather Research and Forecast (WRF) modelling system</a:t>
            </a:r>
          </a:p>
          <a:p>
            <a:pPr lvl="1"/>
            <a:r>
              <a:rPr lang="en-GB" sz="1400" dirty="0"/>
              <a:t>Fully-compressible, non-hydrostatic mesoscale model</a:t>
            </a:r>
          </a:p>
          <a:p>
            <a:pPr lvl="1"/>
            <a:r>
              <a:rPr lang="en-GB" sz="1400" dirty="0"/>
              <a:t>Pressure based terrain-following coordinate </a:t>
            </a:r>
            <a:r>
              <a:rPr lang="en-GB" sz="1400" dirty="0" smtClean="0"/>
              <a:t>system</a:t>
            </a:r>
            <a:endParaRPr lang="en-GB" sz="1600" dirty="0" smtClean="0"/>
          </a:p>
          <a:p>
            <a:r>
              <a:rPr lang="en-GB" sz="1700" b="1" dirty="0" smtClean="0"/>
              <a:t>Calibrated </a:t>
            </a:r>
            <a:r>
              <a:rPr lang="en-GB" sz="1700" b="1" dirty="0"/>
              <a:t>using </a:t>
            </a:r>
            <a:r>
              <a:rPr lang="en-GB" sz="1700" b="1" dirty="0" smtClean="0"/>
              <a:t>large number of in-situ </a:t>
            </a:r>
            <a:r>
              <a:rPr lang="en-GB" sz="1700" b="1" dirty="0"/>
              <a:t>meteorological </a:t>
            </a:r>
            <a:r>
              <a:rPr lang="en-GB" sz="1700" b="1" dirty="0" smtClean="0"/>
              <a:t>observations</a:t>
            </a:r>
          </a:p>
          <a:p>
            <a:pPr lvl="1"/>
            <a:r>
              <a:rPr lang="en-GB" sz="1500" dirty="0" smtClean="0"/>
              <a:t>UK MET office data, wind farm masts, buoys, light ships, oil platforms, radar profilers and satellites </a:t>
            </a:r>
          </a:p>
          <a:p>
            <a:r>
              <a:rPr lang="en-GB" sz="1700" b="1" dirty="0" smtClean="0"/>
              <a:t>Temporally matched with electricity demand data</a:t>
            </a:r>
          </a:p>
          <a:p>
            <a:pPr lvl="1"/>
            <a:r>
              <a:rPr lang="en-GB" sz="1600" dirty="0" smtClean="0"/>
              <a:t>Hourly and seasonal variations in electricity demand and wind output</a:t>
            </a:r>
          </a:p>
          <a:p>
            <a:endParaRPr lang="en-GB" sz="2000" dirty="0" smtClean="0"/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940" y="1628800"/>
            <a:ext cx="2833548" cy="3524657"/>
          </a:xfrm>
          <a:prstGeom prst="rect">
            <a:avLst/>
          </a:prstGeom>
        </p:spPr>
      </p:pic>
      <p:sp>
        <p:nvSpPr>
          <p:cNvPr id="12" name="TextBox 6"/>
          <p:cNvSpPr txBox="1"/>
          <p:nvPr/>
        </p:nvSpPr>
        <p:spPr>
          <a:xfrm>
            <a:off x="5914867" y="5157192"/>
            <a:ext cx="322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1. Average wind speeds at 80 m above ground level between 2000 and 2010.</a:t>
            </a:r>
          </a:p>
        </p:txBody>
      </p:sp>
      <p:sp>
        <p:nvSpPr>
          <p:cNvPr id="8" name="Rectangle 8"/>
          <p:cNvSpPr/>
          <p:nvPr/>
        </p:nvSpPr>
        <p:spPr>
          <a:xfrm>
            <a:off x="2771800" y="5806425"/>
            <a:ext cx="64807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[1] S. Hawkins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 Eager, and G. P. Harrison,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2011, “Characterising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the reliability of production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future British offshore wind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fleets”,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Renewable Power Generation (RPG 2011)</a:t>
            </a:r>
          </a:p>
        </p:txBody>
      </p:sp>
    </p:spTree>
    <p:extLst>
      <p:ext uri="{BB962C8B-B14F-4D97-AF65-F5344CB8AC3E}">
        <p14:creationId xmlns:p14="http://schemas.microsoft.com/office/powerpoint/2010/main" val="33747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F497D">
                    <a:lumMod val="75000"/>
                  </a:srgbClr>
                </a:solidFill>
              </a:rPr>
              <a:t>Aims/Software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2537605-644B-48BD-9617-84AB21BD79DF}" type="slidenum">
              <a:rPr lang="en-GB" smtClean="0">
                <a:solidFill>
                  <a:srgbClr val="1F497D">
                    <a:lumMod val="75000"/>
                  </a:srgbClr>
                </a:solidFill>
              </a:rPr>
              <a:pPr/>
              <a:t>4</a:t>
            </a:fld>
            <a:r>
              <a:rPr lang="en-GB" smtClean="0">
                <a:solidFill>
                  <a:srgbClr val="1F497D">
                    <a:lumMod val="75000"/>
                  </a:srgbClr>
                </a:solidFill>
              </a:rPr>
              <a:t> |</a:t>
            </a:r>
            <a:endParaRPr lang="en-GB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1520" y="1988840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47675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547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8901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095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prstClr val="black"/>
                </a:solidFill>
              </a:rPr>
              <a:t>Study impacts of increasing penetration of wind energy utilisation on power system operation</a:t>
            </a:r>
          </a:p>
          <a:p>
            <a:pPr lvl="1"/>
            <a:r>
              <a:rPr lang="en-GB" sz="1800" b="1" dirty="0">
                <a:solidFill>
                  <a:srgbClr val="CC0000"/>
                </a:solidFill>
              </a:rPr>
              <a:t>Thermal power plant operating </a:t>
            </a:r>
            <a:r>
              <a:rPr lang="en-GB" sz="1800" b="1" dirty="0" smtClean="0">
                <a:solidFill>
                  <a:srgbClr val="CC0000"/>
                </a:solidFill>
              </a:rPr>
              <a:t>regimes, start-up requirements</a:t>
            </a:r>
          </a:p>
          <a:p>
            <a:pPr lvl="1"/>
            <a:r>
              <a:rPr lang="en-GB" sz="1800" b="1" dirty="0" smtClean="0">
                <a:solidFill>
                  <a:srgbClr val="CC0000"/>
                </a:solidFill>
              </a:rPr>
              <a:t>CO</a:t>
            </a:r>
            <a:r>
              <a:rPr lang="en-GB" sz="1800" b="1" baseline="-25000" dirty="0" smtClean="0">
                <a:solidFill>
                  <a:srgbClr val="CC0000"/>
                </a:solidFill>
              </a:rPr>
              <a:t>2</a:t>
            </a:r>
            <a:r>
              <a:rPr lang="en-GB" sz="1800" b="1" dirty="0" smtClean="0">
                <a:solidFill>
                  <a:srgbClr val="CC0000"/>
                </a:solidFill>
              </a:rPr>
              <a:t> capture and storage flexibility and performance characteristics &amp; requirements</a:t>
            </a:r>
          </a:p>
          <a:p>
            <a:pPr lvl="1"/>
            <a:r>
              <a:rPr lang="en-GB" sz="1800" dirty="0" smtClean="0">
                <a:solidFill>
                  <a:prstClr val="black"/>
                </a:solidFill>
              </a:rPr>
              <a:t>Energy storage utilisation</a:t>
            </a:r>
          </a:p>
          <a:p>
            <a:pPr lvl="1"/>
            <a:r>
              <a:rPr lang="en-GB" sz="1800" dirty="0" smtClean="0">
                <a:solidFill>
                  <a:prstClr val="black"/>
                </a:solidFill>
              </a:rPr>
              <a:t>Cost impacts</a:t>
            </a:r>
          </a:p>
          <a:p>
            <a:pPr lvl="1"/>
            <a:r>
              <a:rPr lang="en-GB" sz="1800" dirty="0" smtClean="0">
                <a:solidFill>
                  <a:prstClr val="black"/>
                </a:solidFill>
              </a:rPr>
              <a:t>CO</a:t>
            </a:r>
            <a:r>
              <a:rPr lang="en-GB" sz="1800" baseline="-25000" dirty="0" smtClean="0">
                <a:solidFill>
                  <a:prstClr val="black"/>
                </a:solidFill>
              </a:rPr>
              <a:t>2</a:t>
            </a:r>
            <a:r>
              <a:rPr lang="en-GB" sz="1800" dirty="0" smtClean="0">
                <a:solidFill>
                  <a:prstClr val="black"/>
                </a:solidFill>
              </a:rPr>
              <a:t> emissions</a:t>
            </a:r>
          </a:p>
          <a:p>
            <a:pPr lvl="1"/>
            <a:endParaRPr lang="de-DE" sz="1800" dirty="0">
              <a:solidFill>
                <a:prstClr val="black"/>
              </a:solidFill>
            </a:endParaRPr>
          </a:p>
          <a:p>
            <a:pPr lvl="1"/>
            <a:endParaRPr lang="de-DE" sz="1800" dirty="0" smtClean="0">
              <a:solidFill>
                <a:prstClr val="black"/>
              </a:solidFill>
            </a:endParaRPr>
          </a:p>
          <a:p>
            <a:pPr lvl="1"/>
            <a:endParaRPr lang="en-GB" sz="1800" dirty="0" smtClean="0">
              <a:solidFill>
                <a:prstClr val="black"/>
              </a:solidFill>
            </a:endParaRPr>
          </a:p>
          <a:p>
            <a:pPr lvl="1"/>
            <a:r>
              <a:rPr lang="de-DE" sz="1800" dirty="0" err="1" smtClean="0">
                <a:solidFill>
                  <a:prstClr val="black"/>
                </a:solidFill>
              </a:rPr>
              <a:t>Matlab</a:t>
            </a:r>
            <a:r>
              <a:rPr lang="de-DE" sz="1800" dirty="0" smtClean="0">
                <a:solidFill>
                  <a:prstClr val="black"/>
                </a:solidFill>
              </a:rPr>
              <a:t> </a:t>
            </a:r>
            <a:r>
              <a:rPr lang="de-DE" sz="1800" dirty="0">
                <a:solidFill>
                  <a:prstClr val="black"/>
                </a:solidFill>
              </a:rPr>
              <a:t>&amp; </a:t>
            </a:r>
            <a:r>
              <a:rPr lang="de-DE" sz="1800" dirty="0" smtClean="0">
                <a:solidFill>
                  <a:prstClr val="black"/>
                </a:solidFill>
              </a:rPr>
              <a:t>Excel</a:t>
            </a: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640960" cy="652934"/>
          </a:xfrm>
        </p:spPr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95536" y="4941168"/>
            <a:ext cx="864096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 smtClean="0"/>
              <a:t>Software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005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Bildschirmpräsentation (4:3)</PresentationFormat>
  <Paragraphs>70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 system modelling using high spatial- and temporal-resolution wind data</vt:lpstr>
      <vt:lpstr>Outline</vt:lpstr>
      <vt:lpstr>Wind reanalysis dataset</vt:lpstr>
      <vt:lpstr>Aims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Tommi</dc:creator>
  <cp:lastModifiedBy>Tommi</cp:lastModifiedBy>
  <cp:revision>28</cp:revision>
  <dcterms:created xsi:type="dcterms:W3CDTF">2015-09-02T18:02:57Z</dcterms:created>
  <dcterms:modified xsi:type="dcterms:W3CDTF">2015-09-09T17:27:55Z</dcterms:modified>
</cp:coreProperties>
</file>